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8" r:id="rId2"/>
  </p:sldMasterIdLst>
  <p:notesMasterIdLst>
    <p:notesMasterId r:id="rId67"/>
  </p:notesMasterIdLst>
  <p:sldIdLst>
    <p:sldId id="3424" r:id="rId3"/>
    <p:sldId id="852" r:id="rId4"/>
    <p:sldId id="854" r:id="rId5"/>
    <p:sldId id="3415" r:id="rId6"/>
    <p:sldId id="3275" r:id="rId7"/>
    <p:sldId id="3315" r:id="rId8"/>
    <p:sldId id="3232" r:id="rId9"/>
    <p:sldId id="3233" r:id="rId10"/>
    <p:sldId id="3332" r:id="rId11"/>
    <p:sldId id="3333" r:id="rId12"/>
    <p:sldId id="3334" r:id="rId13"/>
    <p:sldId id="3316" r:id="rId14"/>
    <p:sldId id="3335" r:id="rId15"/>
    <p:sldId id="3320" r:id="rId16"/>
    <p:sldId id="3341" r:id="rId17"/>
    <p:sldId id="3344" r:id="rId18"/>
    <p:sldId id="3318" r:id="rId19"/>
    <p:sldId id="3362" r:id="rId20"/>
    <p:sldId id="3319" r:id="rId21"/>
    <p:sldId id="3387" r:id="rId22"/>
    <p:sldId id="3246" r:id="rId23"/>
    <p:sldId id="3322" r:id="rId24"/>
    <p:sldId id="3323" r:id="rId25"/>
    <p:sldId id="3327" r:id="rId26"/>
    <p:sldId id="3325" r:id="rId27"/>
    <p:sldId id="3381" r:id="rId28"/>
    <p:sldId id="3416" r:id="rId29"/>
    <p:sldId id="3414" r:id="rId30"/>
    <p:sldId id="3417" r:id="rId31"/>
    <p:sldId id="3418" r:id="rId32"/>
    <p:sldId id="3419" r:id="rId33"/>
    <p:sldId id="3393" r:id="rId34"/>
    <p:sldId id="3410" r:id="rId35"/>
    <p:sldId id="3343" r:id="rId36"/>
    <p:sldId id="3346" r:id="rId37"/>
    <p:sldId id="3420" r:id="rId38"/>
    <p:sldId id="3364" r:id="rId39"/>
    <p:sldId id="3367" r:id="rId40"/>
    <p:sldId id="3366" r:id="rId41"/>
    <p:sldId id="3370" r:id="rId42"/>
    <p:sldId id="3371" r:id="rId43"/>
    <p:sldId id="3376" r:id="rId44"/>
    <p:sldId id="3379" r:id="rId45"/>
    <p:sldId id="3421" r:id="rId46"/>
    <p:sldId id="3380" r:id="rId47"/>
    <p:sldId id="3353" r:id="rId48"/>
    <p:sldId id="3300" r:id="rId49"/>
    <p:sldId id="912" r:id="rId50"/>
    <p:sldId id="3191" r:id="rId51"/>
    <p:sldId id="3190" r:id="rId52"/>
    <p:sldId id="3192" r:id="rId53"/>
    <p:sldId id="3194" r:id="rId54"/>
    <p:sldId id="3195" r:id="rId55"/>
    <p:sldId id="3330" r:id="rId56"/>
    <p:sldId id="3331" r:id="rId57"/>
    <p:sldId id="3198" r:id="rId58"/>
    <p:sldId id="3210" r:id="rId59"/>
    <p:sldId id="3337" r:id="rId60"/>
    <p:sldId id="3309" r:id="rId61"/>
    <p:sldId id="3338" r:id="rId62"/>
    <p:sldId id="3394" r:id="rId63"/>
    <p:sldId id="3227" r:id="rId64"/>
    <p:sldId id="3428" r:id="rId65"/>
    <p:sldId id="825"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79188F-50F2-434A-A89E-E6C0771BC0F2}" type="datetimeFigureOut">
              <a:rPr lang="en-US" smtClean="0"/>
              <a:t>2/29/2024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1561D7-9F46-4E1F-8E03-2C186AE60E9A}" type="slidenum">
              <a:rPr lang="en-US" smtClean="0"/>
              <a:t>‹#›</a:t>
            </a:fld>
            <a:endParaRPr lang="en-US"/>
          </a:p>
        </p:txBody>
      </p:sp>
    </p:spTree>
    <p:extLst>
      <p:ext uri="{BB962C8B-B14F-4D97-AF65-F5344CB8AC3E}">
        <p14:creationId xmlns:p14="http://schemas.microsoft.com/office/powerpoint/2010/main" val="2924820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Title</a:t>
            </a:r>
            <a:r>
              <a:rPr lang="en-US" baseline="0" dirty="0"/>
              <a:t> Slide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7AE48B-8EEF-8042-ACA8-63DC249A18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5312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8EE078-FEC5-F640-985C-C6163B9C25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9257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8EE078-FEC5-F640-985C-C6163B9C25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5500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8EE078-FEC5-F640-985C-C6163B9C25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9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8EE078-FEC5-F640-985C-C6163B9C25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0665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8EE078-FEC5-F640-985C-C6163B9C25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9358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8EE078-FEC5-F640-985C-C6163B9C25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015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8EE078-FEC5-F640-985C-C6163B9C25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1610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8EE078-FEC5-F640-985C-C6163B9C25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2054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8EE078-FEC5-F640-985C-C6163B9C25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2128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8EE078-FEC5-F640-985C-C6163B9C25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539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8EE078-FEC5-F640-985C-C6163B9C25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4977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8EE078-FEC5-F640-985C-C6163B9C25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539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C6A87-2368-5C19-9F6E-4EE18BD4C1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D138D8-602A-0759-D154-2C6302A69C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6D9904-C2AD-5F88-E232-43ACAC258B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9772E8A-BB47-5952-59FF-1C6A54C8F51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8EE078-FEC5-F640-985C-C6163B9C25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5961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399ED-8BF9-BD42-ECF7-A9CEBBDE51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6227C6-3360-6282-5A63-CC3A2E88CF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E8CD07-02E9-7596-4535-E29F0AD2F0B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0F9B9C-2D79-CE8F-7651-5907339851F4}"/>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8EE078-FEC5-F640-985C-C6163B9C25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7235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FB53D-755C-4E5A-83EF-8CA05AC245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4611DA-74D7-0975-BC5F-26E5E09347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D7CC21-D879-6B29-2146-C7BE4DF500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8096A82-E3BB-5AE9-D35B-6AA886A38BD8}"/>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8EE078-FEC5-F640-985C-C6163B9C25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8636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45FE4-D772-8D93-22B2-69E1953182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AD298E-1A8D-07E6-5C40-81171F88F2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63A137-FCC7-5D4C-C01B-E8818B4615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0193E8-2DCD-5406-2476-842E54232E0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8EE078-FEC5-F640-985C-C6163B9C25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84614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8EE078-FEC5-F640-985C-C6163B9C25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48548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8EE078-FEC5-F640-985C-C6163B9C25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23998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8EE078-FEC5-F640-985C-C6163B9C25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28746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8EE078-FEC5-F640-985C-C6163B9C25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78809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8EE078-FEC5-F640-985C-C6163B9C25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5102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8EE078-FEC5-F640-985C-C6163B9C25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37052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8EE078-FEC5-F640-985C-C6163B9C25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93917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8EE078-FEC5-F640-985C-C6163B9C25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5593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8EE078-FEC5-F640-985C-C6163B9C25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50128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8EE078-FEC5-F640-985C-C6163B9C25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09835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8EE078-FEC5-F640-985C-C6163B9C25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30521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8EE078-FEC5-F640-985C-C6163B9C25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57005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8EE078-FEC5-F640-985C-C6163B9C25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90715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8EE078-FEC5-F640-985C-C6163B9C25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38491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8EE078-FEC5-F640-985C-C6163B9C25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5503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8EE078-FEC5-F640-985C-C6163B9C25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2099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8EE078-FEC5-F640-985C-C6163B9C25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21645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8EE078-FEC5-F640-985C-C6163B9C25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39604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8EE078-FEC5-F640-985C-C6163B9C25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982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8EE078-FEC5-F640-985C-C6163B9C25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6320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8EE078-FEC5-F640-985C-C6163B9C25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45310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8EE078-FEC5-F640-985C-C6163B9C25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17182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8EE078-FEC5-F640-985C-C6163B9C25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87393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Title</a:t>
            </a:r>
            <a:r>
              <a:rPr lang="en-US" baseline="0" dirty="0"/>
              <a:t> Slide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7AE48B-8EEF-8042-ACA8-63DC249A18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4122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8EE078-FEC5-F640-985C-C6163B9C25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0731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8EE078-FEC5-F640-985C-C6163B9C25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7441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8EE078-FEC5-F640-985C-C6163B9C25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7104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8EE078-FEC5-F640-985C-C6163B9C25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8962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8EE078-FEC5-F640-985C-C6163B9C25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5608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file://localhost/Users/russelllake/Desktop/NSIC%202016%20Items/War%20Room%20Show/War%20Room%20Show%20Deck/PowerPoint%20Background%2016x9/Economic-War-Room-Deck-BadPPT.jpg" TargetMode="External"/><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file://localhost/Users/russelllake/Desktop/NSIC%202016%20Items/War%20Room%20Show/War%20Room%20Show%20Deck/PowerPoint%20Background%2016x9/Economic-War-Room-Deck-MoneyPPT.jpg" TargetMode="External"/><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file://localhost/Users/russelllake/Desktop/NSIC%202016%20Items/War%20Room%20Show/War%20Room%20Show%20Deck/PowerPoint%20Background%2016x9/Economic-War-Room-Deck-MoneyPPT-2.jpg" TargetMode="External"/><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file://localhost/Users/russelllake/Desktop/NSIC%202016%20Items/War%20Room%20Show/War%20Room%20Show%20Deck/PowerPoint%20Background%2016x9/Economic-War-Room-Deck-BeautifulPPT.jpg" TargetMode="External"/><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file://localhost/Users/russelllake/Desktop/NSIC%202016%20Items/War%20Room%20Show/War%20Room%20Show%20Deck/PowerPoint%20Background%2016x9/Economic-War-Room-Deck-BeautifulPPT.jpg" TargetMode="External"/><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A577F-DCF4-2216-1360-6FFE20994C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E1A035-5B9C-136E-9B99-8D790D55DA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73887C-BB21-9EFF-3010-CFA5F2DB7BE5}"/>
              </a:ext>
            </a:extLst>
          </p:cNvPr>
          <p:cNvSpPr>
            <a:spLocks noGrp="1"/>
          </p:cNvSpPr>
          <p:nvPr>
            <p:ph type="dt" sz="half" idx="10"/>
          </p:nvPr>
        </p:nvSpPr>
        <p:spPr/>
        <p:txBody>
          <a:bodyPr/>
          <a:lstStyle/>
          <a:p>
            <a:fld id="{ED5A401E-CD10-4073-A69E-71BF6590EAE8}" type="datetimeFigureOut">
              <a:rPr lang="en-US" smtClean="0"/>
              <a:t>2/29/2024</a:t>
            </a:fld>
            <a:endParaRPr lang="en-US"/>
          </a:p>
        </p:txBody>
      </p:sp>
      <p:sp>
        <p:nvSpPr>
          <p:cNvPr id="5" name="Footer Placeholder 4">
            <a:extLst>
              <a:ext uri="{FF2B5EF4-FFF2-40B4-BE49-F238E27FC236}">
                <a16:creationId xmlns:a16="http://schemas.microsoft.com/office/drawing/2014/main" id="{066E3E59-87EF-AC50-7542-181719A846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BC108B-32C4-F33D-44EA-3735933FA5CA}"/>
              </a:ext>
            </a:extLst>
          </p:cNvPr>
          <p:cNvSpPr>
            <a:spLocks noGrp="1"/>
          </p:cNvSpPr>
          <p:nvPr>
            <p:ph type="sldNum" sz="quarter" idx="12"/>
          </p:nvPr>
        </p:nvSpPr>
        <p:spPr/>
        <p:txBody>
          <a:bodyPr/>
          <a:lstStyle/>
          <a:p>
            <a:fld id="{B663FBD8-0F39-4005-8BA3-AC1E47B29825}" type="slidenum">
              <a:rPr lang="en-US" smtClean="0"/>
              <a:t>‹#›</a:t>
            </a:fld>
            <a:endParaRPr lang="en-US"/>
          </a:p>
        </p:txBody>
      </p:sp>
    </p:spTree>
    <p:extLst>
      <p:ext uri="{BB962C8B-B14F-4D97-AF65-F5344CB8AC3E}">
        <p14:creationId xmlns:p14="http://schemas.microsoft.com/office/powerpoint/2010/main" val="397697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7A222-7D4D-3EE6-B3FE-1A70881A84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7E0AB3-B2CA-6A06-4C7C-07CE601C78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68DEAB-8A8C-4021-9D2A-B8BAED03E72C}"/>
              </a:ext>
            </a:extLst>
          </p:cNvPr>
          <p:cNvSpPr>
            <a:spLocks noGrp="1"/>
          </p:cNvSpPr>
          <p:nvPr>
            <p:ph type="dt" sz="half" idx="10"/>
          </p:nvPr>
        </p:nvSpPr>
        <p:spPr/>
        <p:txBody>
          <a:bodyPr/>
          <a:lstStyle/>
          <a:p>
            <a:fld id="{ED5A401E-CD10-4073-A69E-71BF6590EAE8}" type="datetimeFigureOut">
              <a:rPr lang="en-US" smtClean="0"/>
              <a:t>2/29/2024</a:t>
            </a:fld>
            <a:endParaRPr lang="en-US"/>
          </a:p>
        </p:txBody>
      </p:sp>
      <p:sp>
        <p:nvSpPr>
          <p:cNvPr id="5" name="Footer Placeholder 4">
            <a:extLst>
              <a:ext uri="{FF2B5EF4-FFF2-40B4-BE49-F238E27FC236}">
                <a16:creationId xmlns:a16="http://schemas.microsoft.com/office/drawing/2014/main" id="{6E7CFD49-AF2F-BEA8-B909-0B4F624DDA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1FB6A2-E7DC-AA36-8888-76AFED0A3929}"/>
              </a:ext>
            </a:extLst>
          </p:cNvPr>
          <p:cNvSpPr>
            <a:spLocks noGrp="1"/>
          </p:cNvSpPr>
          <p:nvPr>
            <p:ph type="sldNum" sz="quarter" idx="12"/>
          </p:nvPr>
        </p:nvSpPr>
        <p:spPr/>
        <p:txBody>
          <a:bodyPr/>
          <a:lstStyle/>
          <a:p>
            <a:fld id="{B663FBD8-0F39-4005-8BA3-AC1E47B29825}" type="slidenum">
              <a:rPr lang="en-US" smtClean="0"/>
              <a:t>‹#›</a:t>
            </a:fld>
            <a:endParaRPr lang="en-US"/>
          </a:p>
        </p:txBody>
      </p:sp>
    </p:spTree>
    <p:extLst>
      <p:ext uri="{BB962C8B-B14F-4D97-AF65-F5344CB8AC3E}">
        <p14:creationId xmlns:p14="http://schemas.microsoft.com/office/powerpoint/2010/main" val="806813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C8405C-5ADA-AA06-ADDC-F62DF9B385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A4D684-1961-D76C-C554-D40F969F61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D2D7-F219-4BD8-7786-7118E35212A8}"/>
              </a:ext>
            </a:extLst>
          </p:cNvPr>
          <p:cNvSpPr>
            <a:spLocks noGrp="1"/>
          </p:cNvSpPr>
          <p:nvPr>
            <p:ph type="dt" sz="half" idx="10"/>
          </p:nvPr>
        </p:nvSpPr>
        <p:spPr/>
        <p:txBody>
          <a:bodyPr/>
          <a:lstStyle/>
          <a:p>
            <a:fld id="{ED5A401E-CD10-4073-A69E-71BF6590EAE8}" type="datetimeFigureOut">
              <a:rPr lang="en-US" smtClean="0"/>
              <a:t>2/29/2024</a:t>
            </a:fld>
            <a:endParaRPr lang="en-US"/>
          </a:p>
        </p:txBody>
      </p:sp>
      <p:sp>
        <p:nvSpPr>
          <p:cNvPr id="5" name="Footer Placeholder 4">
            <a:extLst>
              <a:ext uri="{FF2B5EF4-FFF2-40B4-BE49-F238E27FC236}">
                <a16:creationId xmlns:a16="http://schemas.microsoft.com/office/drawing/2014/main" id="{F07FBF0E-0F1A-B680-80E3-69CC71E93D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38121-F765-E9E0-FA5E-C66106F1F47B}"/>
              </a:ext>
            </a:extLst>
          </p:cNvPr>
          <p:cNvSpPr>
            <a:spLocks noGrp="1"/>
          </p:cNvSpPr>
          <p:nvPr>
            <p:ph type="sldNum" sz="quarter" idx="12"/>
          </p:nvPr>
        </p:nvSpPr>
        <p:spPr/>
        <p:txBody>
          <a:bodyPr/>
          <a:lstStyle/>
          <a:p>
            <a:fld id="{B663FBD8-0F39-4005-8BA3-AC1E47B29825}" type="slidenum">
              <a:rPr lang="en-US" smtClean="0"/>
              <a:t>‹#›</a:t>
            </a:fld>
            <a:endParaRPr lang="en-US"/>
          </a:p>
        </p:txBody>
      </p:sp>
    </p:spTree>
    <p:extLst>
      <p:ext uri="{BB962C8B-B14F-4D97-AF65-F5344CB8AC3E}">
        <p14:creationId xmlns:p14="http://schemas.microsoft.com/office/powerpoint/2010/main" val="4113804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59CED8F-D120-5741-A30B-8336D422D4EC}" type="datetimeFigureOut">
              <a:rPr lang="en-US" smtClean="0"/>
              <a:pPr/>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D867D-1736-334C-BFD5-8340EE2301D3}" type="slidenum">
              <a:rPr lang="en-US" smtClean="0"/>
              <a:pPr/>
              <a:t>‹#›</a:t>
            </a:fld>
            <a:endParaRPr lang="en-US"/>
          </a:p>
        </p:txBody>
      </p:sp>
      <p:sp>
        <p:nvSpPr>
          <p:cNvPr id="7" name="TextBox 6"/>
          <p:cNvSpPr txBox="1"/>
          <p:nvPr userDrawn="1"/>
        </p:nvSpPr>
        <p:spPr>
          <a:xfrm>
            <a:off x="477622" y="3256240"/>
            <a:ext cx="184731" cy="461665"/>
          </a:xfrm>
          <a:prstGeom prst="rect">
            <a:avLst/>
          </a:prstGeom>
          <a:noFill/>
        </p:spPr>
        <p:txBody>
          <a:bodyPr wrap="none" rtlCol="0">
            <a:spAutoFit/>
          </a:bodyPr>
          <a:lstStyle/>
          <a:p>
            <a:endParaRPr lang="en-US" sz="2400" dirty="0"/>
          </a:p>
        </p:txBody>
      </p:sp>
      <p:pic>
        <p:nvPicPr>
          <p:cNvPr id="8" name="Economic-War-Room-Deck-BadPPT.jpg" descr="/Users/russelllake/Desktop/NSIC 2016 Items/War Room Show/War Room Show Deck/PowerPoint Background 16x9/Economic-War-Room-Deck-BadPPT.jpg"/>
          <p:cNvPicPr>
            <a:picLocks noChangeAspect="1"/>
          </p:cNvPicPr>
          <p:nvPr userDrawn="1"/>
        </p:nvPicPr>
        <p:blipFill>
          <a:blip r:embed="rId2" r:link="rId3" cstate="print">
            <a:extLst>
              <a:ext uri="{28A0092B-C50C-407E-A947-70E740481C1C}">
                <a14:useLocalDpi xmlns:a14="http://schemas.microsoft.com/office/drawing/2010/main"/>
              </a:ext>
            </a:extLst>
          </a:blip>
          <a:stretch>
            <a:fillRect/>
          </a:stretch>
        </p:blipFill>
        <p:spPr>
          <a:xfrm>
            <a:off x="10829" y="0"/>
            <a:ext cx="12181172" cy="6858000"/>
          </a:xfrm>
          <a:prstGeom prst="rect">
            <a:avLst/>
          </a:prstGeom>
        </p:spPr>
      </p:pic>
    </p:spTree>
    <p:extLst>
      <p:ext uri="{BB962C8B-B14F-4D97-AF65-F5344CB8AC3E}">
        <p14:creationId xmlns:p14="http://schemas.microsoft.com/office/powerpoint/2010/main" val="6104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CED8F-D120-5741-A30B-8336D422D4EC}" type="datetimeFigureOut">
              <a:rPr lang="en-US" smtClean="0"/>
              <a:pPr/>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D867D-1736-334C-BFD5-8340EE2301D3}" type="slidenum">
              <a:rPr lang="en-US" smtClean="0"/>
              <a:pPr/>
              <a:t>‹#›</a:t>
            </a:fld>
            <a:endParaRPr lang="en-US"/>
          </a:p>
        </p:txBody>
      </p:sp>
      <p:pic>
        <p:nvPicPr>
          <p:cNvPr id="7" name="Economic-War-Room-Deck-MoneyPPT.jpg" descr="/Users/russelllake/Desktop/NSIC 2016 Items/War Room Show/War Room Show Deck/PowerPoint Background 16x9/Economic-War-Room-Deck-MoneyPPT.jpg"/>
          <p:cNvPicPr>
            <a:picLocks noChangeAspect="1"/>
          </p:cNvPicPr>
          <p:nvPr userDrawn="1"/>
        </p:nvPicPr>
        <p:blipFill>
          <a:blip r:embed="rId2" r:link="rId3" cstate="print">
            <a:extLst>
              <a:ext uri="{28A0092B-C50C-407E-A947-70E740481C1C}">
                <a14:useLocalDpi xmlns:a14="http://schemas.microsoft.com/office/drawing/2010/main"/>
              </a:ext>
            </a:extLst>
          </a:blip>
          <a:stretch>
            <a:fillRect/>
          </a:stretch>
        </p:blipFill>
        <p:spPr>
          <a:xfrm>
            <a:off x="5414" y="0"/>
            <a:ext cx="12181172" cy="6858000"/>
          </a:xfrm>
          <a:prstGeom prst="rect">
            <a:avLst/>
          </a:prstGeom>
        </p:spPr>
      </p:pic>
    </p:spTree>
    <p:extLst>
      <p:ext uri="{BB962C8B-B14F-4D97-AF65-F5344CB8AC3E}">
        <p14:creationId xmlns:p14="http://schemas.microsoft.com/office/powerpoint/2010/main" val="18671481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9CED8F-D120-5741-A30B-8336D422D4EC}" type="datetimeFigureOut">
              <a:rPr lang="en-US" smtClean="0"/>
              <a:pPr/>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D867D-1736-334C-BFD5-8340EE2301D3}" type="slidenum">
              <a:rPr lang="en-US" smtClean="0"/>
              <a:pPr/>
              <a:t>‹#›</a:t>
            </a:fld>
            <a:endParaRPr lang="en-US"/>
          </a:p>
        </p:txBody>
      </p:sp>
      <p:pic>
        <p:nvPicPr>
          <p:cNvPr id="8" name="Economic-War-Room-Deck-MoneyPPT-2.jpg" descr="/Users/russelllake/Desktop/NSIC 2016 Items/War Room Show/War Room Show Deck/PowerPoint Background 16x9/Economic-War-Room-Deck-MoneyPPT-2.jpg"/>
          <p:cNvPicPr>
            <a:picLocks noChangeAspect="1"/>
          </p:cNvPicPr>
          <p:nvPr userDrawn="1"/>
        </p:nvPicPr>
        <p:blipFill>
          <a:blip r:embed="rId2" r:link="rId3" cstate="print">
            <a:extLst>
              <a:ext uri="{28A0092B-C50C-407E-A947-70E740481C1C}">
                <a14:useLocalDpi xmlns:a14="http://schemas.microsoft.com/office/drawing/2010/main"/>
              </a:ext>
            </a:extLst>
          </a:blip>
          <a:stretch>
            <a:fillRect/>
          </a:stretch>
        </p:blipFill>
        <p:spPr>
          <a:xfrm>
            <a:off x="5414" y="0"/>
            <a:ext cx="12181172" cy="6858000"/>
          </a:xfrm>
          <a:prstGeom prst="rect">
            <a:avLst/>
          </a:prstGeom>
        </p:spPr>
      </p:pic>
    </p:spTree>
    <p:extLst>
      <p:ext uri="{BB962C8B-B14F-4D97-AF65-F5344CB8AC3E}">
        <p14:creationId xmlns:p14="http://schemas.microsoft.com/office/powerpoint/2010/main" val="13884197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CED8F-D120-5741-A30B-8336D422D4EC}" type="datetimeFigureOut">
              <a:rPr lang="en-US" smtClean="0"/>
              <a:pPr/>
              <a:t>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1D867D-1736-334C-BFD5-8340EE2301D3}" type="slidenum">
              <a:rPr lang="en-US" smtClean="0"/>
              <a:pPr/>
              <a:t>‹#›</a:t>
            </a:fld>
            <a:endParaRPr lang="en-US"/>
          </a:p>
        </p:txBody>
      </p:sp>
      <p:pic>
        <p:nvPicPr>
          <p:cNvPr id="9" name="Economic-War-Room-Deck-BeautifulPPT.jpg" descr="/Users/russelllake/Desktop/NSIC 2016 Items/War Room Show/War Room Show Deck/PowerPoint Background 16x9/Economic-War-Room-Deck-BeautifulPPT.jpg"/>
          <p:cNvPicPr>
            <a:picLocks noChangeAspect="1"/>
          </p:cNvPicPr>
          <p:nvPr userDrawn="1"/>
        </p:nvPicPr>
        <p:blipFill>
          <a:blip r:embed="rId2" r:link="rId3" cstate="print">
            <a:extLst>
              <a:ext uri="{28A0092B-C50C-407E-A947-70E740481C1C}">
                <a14:useLocalDpi xmlns:a14="http://schemas.microsoft.com/office/drawing/2010/main"/>
              </a:ext>
            </a:extLst>
          </a:blip>
          <a:stretch>
            <a:fillRect/>
          </a:stretch>
        </p:blipFill>
        <p:spPr>
          <a:xfrm>
            <a:off x="5414" y="0"/>
            <a:ext cx="12181172" cy="6858000"/>
          </a:xfrm>
          <a:prstGeom prst="rect">
            <a:avLst/>
          </a:prstGeom>
        </p:spPr>
      </p:pic>
    </p:spTree>
    <p:extLst>
      <p:ext uri="{BB962C8B-B14F-4D97-AF65-F5344CB8AC3E}">
        <p14:creationId xmlns:p14="http://schemas.microsoft.com/office/powerpoint/2010/main" val="404782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CED8F-D120-5741-A30B-8336D422D4EC}" type="datetimeFigureOut">
              <a:rPr lang="en-US" smtClean="0"/>
              <a:pPr/>
              <a:t>2/29/2024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1D867D-1736-334C-BFD5-8340EE2301D3}" type="slidenum">
              <a:rPr lang="en-US" smtClean="0"/>
              <a:pPr/>
              <a:t>‹#›</a:t>
            </a:fld>
            <a:endParaRPr lang="en-US"/>
          </a:p>
        </p:txBody>
      </p:sp>
      <p:pic>
        <p:nvPicPr>
          <p:cNvPr id="10" name="Economic-War-Room-Deck-BeautifulPPT.jpg" descr="/Users/russelllake/Desktop/NSIC 2016 Items/War Room Show/War Room Show Deck/PowerPoint Background 16x9/Economic-War-Room-Deck-BeautifulPPT.jpg"/>
          <p:cNvPicPr>
            <a:picLocks noChangeAspect="1"/>
          </p:cNvPicPr>
          <p:nvPr userDrawn="1"/>
        </p:nvPicPr>
        <p:blipFill>
          <a:blip r:embed="rId2" r:link="rId3" cstate="print">
            <a:extLst>
              <a:ext uri="{28A0092B-C50C-407E-A947-70E740481C1C}">
                <a14:useLocalDpi xmlns:a14="http://schemas.microsoft.com/office/drawing/2010/main"/>
              </a:ext>
            </a:extLst>
          </a:blip>
          <a:stretch>
            <a:fillRect/>
          </a:stretch>
        </p:blipFill>
        <p:spPr>
          <a:xfrm>
            <a:off x="5414" y="0"/>
            <a:ext cx="12181172" cy="6858000"/>
          </a:xfrm>
          <a:prstGeom prst="rect">
            <a:avLst/>
          </a:prstGeom>
        </p:spPr>
      </p:pic>
    </p:spTree>
    <p:extLst>
      <p:ext uri="{BB962C8B-B14F-4D97-AF65-F5344CB8AC3E}">
        <p14:creationId xmlns:p14="http://schemas.microsoft.com/office/powerpoint/2010/main" val="1332743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4FBE8-4BBA-1D94-1183-D2E6F3D122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656F88-5E30-E960-CE81-1FCC01E783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30B16A-96F2-136F-A167-5F1BD53B669F}"/>
              </a:ext>
            </a:extLst>
          </p:cNvPr>
          <p:cNvSpPr>
            <a:spLocks noGrp="1"/>
          </p:cNvSpPr>
          <p:nvPr>
            <p:ph type="dt" sz="half" idx="10"/>
          </p:nvPr>
        </p:nvSpPr>
        <p:spPr/>
        <p:txBody>
          <a:bodyPr/>
          <a:lstStyle/>
          <a:p>
            <a:fld id="{ED5A401E-CD10-4073-A69E-71BF6590EAE8}" type="datetimeFigureOut">
              <a:rPr lang="en-US" smtClean="0"/>
              <a:t>2/29/2024</a:t>
            </a:fld>
            <a:endParaRPr lang="en-US"/>
          </a:p>
        </p:txBody>
      </p:sp>
      <p:sp>
        <p:nvSpPr>
          <p:cNvPr id="5" name="Footer Placeholder 4">
            <a:extLst>
              <a:ext uri="{FF2B5EF4-FFF2-40B4-BE49-F238E27FC236}">
                <a16:creationId xmlns:a16="http://schemas.microsoft.com/office/drawing/2014/main" id="{11F18242-1D7E-9219-663E-FEF933FC74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E01192-1596-F3E9-807C-8F4610F3097C}"/>
              </a:ext>
            </a:extLst>
          </p:cNvPr>
          <p:cNvSpPr>
            <a:spLocks noGrp="1"/>
          </p:cNvSpPr>
          <p:nvPr>
            <p:ph type="sldNum" sz="quarter" idx="12"/>
          </p:nvPr>
        </p:nvSpPr>
        <p:spPr/>
        <p:txBody>
          <a:bodyPr/>
          <a:lstStyle/>
          <a:p>
            <a:fld id="{B663FBD8-0F39-4005-8BA3-AC1E47B29825}" type="slidenum">
              <a:rPr lang="en-US" smtClean="0"/>
              <a:t>‹#›</a:t>
            </a:fld>
            <a:endParaRPr lang="en-US"/>
          </a:p>
        </p:txBody>
      </p:sp>
    </p:spTree>
    <p:extLst>
      <p:ext uri="{BB962C8B-B14F-4D97-AF65-F5344CB8AC3E}">
        <p14:creationId xmlns:p14="http://schemas.microsoft.com/office/powerpoint/2010/main" val="73551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413D8-FF19-CC24-003E-B673EA8E7D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B2AB50-F490-F3F4-8B66-9AA1DC3B4C6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BD5B2C-7F75-0A1F-5524-B03299432DCA}"/>
              </a:ext>
            </a:extLst>
          </p:cNvPr>
          <p:cNvSpPr>
            <a:spLocks noGrp="1"/>
          </p:cNvSpPr>
          <p:nvPr>
            <p:ph type="dt" sz="half" idx="10"/>
          </p:nvPr>
        </p:nvSpPr>
        <p:spPr/>
        <p:txBody>
          <a:bodyPr/>
          <a:lstStyle/>
          <a:p>
            <a:fld id="{ED5A401E-CD10-4073-A69E-71BF6590EAE8}" type="datetimeFigureOut">
              <a:rPr lang="en-US" smtClean="0"/>
              <a:t>2/29/2024</a:t>
            </a:fld>
            <a:endParaRPr lang="en-US"/>
          </a:p>
        </p:txBody>
      </p:sp>
      <p:sp>
        <p:nvSpPr>
          <p:cNvPr id="5" name="Footer Placeholder 4">
            <a:extLst>
              <a:ext uri="{FF2B5EF4-FFF2-40B4-BE49-F238E27FC236}">
                <a16:creationId xmlns:a16="http://schemas.microsoft.com/office/drawing/2014/main" id="{B77026A9-6301-2137-9920-78654DABAB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ABDA3D-B198-518E-A539-B884AF5C738E}"/>
              </a:ext>
            </a:extLst>
          </p:cNvPr>
          <p:cNvSpPr>
            <a:spLocks noGrp="1"/>
          </p:cNvSpPr>
          <p:nvPr>
            <p:ph type="sldNum" sz="quarter" idx="12"/>
          </p:nvPr>
        </p:nvSpPr>
        <p:spPr/>
        <p:txBody>
          <a:bodyPr/>
          <a:lstStyle/>
          <a:p>
            <a:fld id="{B663FBD8-0F39-4005-8BA3-AC1E47B29825}" type="slidenum">
              <a:rPr lang="en-US" smtClean="0"/>
              <a:t>‹#›</a:t>
            </a:fld>
            <a:endParaRPr lang="en-US"/>
          </a:p>
        </p:txBody>
      </p:sp>
    </p:spTree>
    <p:extLst>
      <p:ext uri="{BB962C8B-B14F-4D97-AF65-F5344CB8AC3E}">
        <p14:creationId xmlns:p14="http://schemas.microsoft.com/office/powerpoint/2010/main" val="191012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D8671-9F5B-6EBB-E1F3-269BEBF683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CF3343-BD2A-2C4A-8FAE-23D0032B4C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FCABC8-CB77-C503-AB10-9CA8014411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B2BB02-C405-A8E2-BAF1-F3A4D9C9DCE4}"/>
              </a:ext>
            </a:extLst>
          </p:cNvPr>
          <p:cNvSpPr>
            <a:spLocks noGrp="1"/>
          </p:cNvSpPr>
          <p:nvPr>
            <p:ph type="dt" sz="half" idx="10"/>
          </p:nvPr>
        </p:nvSpPr>
        <p:spPr/>
        <p:txBody>
          <a:bodyPr/>
          <a:lstStyle/>
          <a:p>
            <a:fld id="{ED5A401E-CD10-4073-A69E-71BF6590EAE8}" type="datetimeFigureOut">
              <a:rPr lang="en-US" smtClean="0"/>
              <a:t>2/29/2024</a:t>
            </a:fld>
            <a:endParaRPr lang="en-US"/>
          </a:p>
        </p:txBody>
      </p:sp>
      <p:sp>
        <p:nvSpPr>
          <p:cNvPr id="6" name="Footer Placeholder 5">
            <a:extLst>
              <a:ext uri="{FF2B5EF4-FFF2-40B4-BE49-F238E27FC236}">
                <a16:creationId xmlns:a16="http://schemas.microsoft.com/office/drawing/2014/main" id="{FEDC2F7E-88DC-4172-3AFA-111701F43B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F9D4D0-E213-8E97-21F3-C52D899E876F}"/>
              </a:ext>
            </a:extLst>
          </p:cNvPr>
          <p:cNvSpPr>
            <a:spLocks noGrp="1"/>
          </p:cNvSpPr>
          <p:nvPr>
            <p:ph type="sldNum" sz="quarter" idx="12"/>
          </p:nvPr>
        </p:nvSpPr>
        <p:spPr/>
        <p:txBody>
          <a:bodyPr/>
          <a:lstStyle/>
          <a:p>
            <a:fld id="{B663FBD8-0F39-4005-8BA3-AC1E47B29825}" type="slidenum">
              <a:rPr lang="en-US" smtClean="0"/>
              <a:t>‹#›</a:t>
            </a:fld>
            <a:endParaRPr lang="en-US"/>
          </a:p>
        </p:txBody>
      </p:sp>
    </p:spTree>
    <p:extLst>
      <p:ext uri="{BB962C8B-B14F-4D97-AF65-F5344CB8AC3E}">
        <p14:creationId xmlns:p14="http://schemas.microsoft.com/office/powerpoint/2010/main" val="2683113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1E9DC-F7BD-E673-5646-2DD8BDB708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6763DA-5DFE-63F0-1D94-2B86AB8BC6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946FA1-F191-0E4B-C8C8-B5E09D4C93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290721-C72B-166F-49E5-B27E8E10B4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012A5D-0670-B51B-A6A2-690415FB7F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E4C83A-70BA-D9F8-A225-2BBEAF20C94C}"/>
              </a:ext>
            </a:extLst>
          </p:cNvPr>
          <p:cNvSpPr>
            <a:spLocks noGrp="1"/>
          </p:cNvSpPr>
          <p:nvPr>
            <p:ph type="dt" sz="half" idx="10"/>
          </p:nvPr>
        </p:nvSpPr>
        <p:spPr/>
        <p:txBody>
          <a:bodyPr/>
          <a:lstStyle/>
          <a:p>
            <a:fld id="{ED5A401E-CD10-4073-A69E-71BF6590EAE8}" type="datetimeFigureOut">
              <a:rPr lang="en-US" smtClean="0"/>
              <a:t>2/29/2024</a:t>
            </a:fld>
            <a:endParaRPr lang="en-US"/>
          </a:p>
        </p:txBody>
      </p:sp>
      <p:sp>
        <p:nvSpPr>
          <p:cNvPr id="8" name="Footer Placeholder 7">
            <a:extLst>
              <a:ext uri="{FF2B5EF4-FFF2-40B4-BE49-F238E27FC236}">
                <a16:creationId xmlns:a16="http://schemas.microsoft.com/office/drawing/2014/main" id="{1518E731-DF20-2848-8FA1-4BC405C63D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DDF98D-3B85-56D2-63EF-1BB53673ECBC}"/>
              </a:ext>
            </a:extLst>
          </p:cNvPr>
          <p:cNvSpPr>
            <a:spLocks noGrp="1"/>
          </p:cNvSpPr>
          <p:nvPr>
            <p:ph type="sldNum" sz="quarter" idx="12"/>
          </p:nvPr>
        </p:nvSpPr>
        <p:spPr/>
        <p:txBody>
          <a:bodyPr/>
          <a:lstStyle/>
          <a:p>
            <a:fld id="{B663FBD8-0F39-4005-8BA3-AC1E47B29825}" type="slidenum">
              <a:rPr lang="en-US" smtClean="0"/>
              <a:t>‹#›</a:t>
            </a:fld>
            <a:endParaRPr lang="en-US"/>
          </a:p>
        </p:txBody>
      </p:sp>
    </p:spTree>
    <p:extLst>
      <p:ext uri="{BB962C8B-B14F-4D97-AF65-F5344CB8AC3E}">
        <p14:creationId xmlns:p14="http://schemas.microsoft.com/office/powerpoint/2010/main" val="401490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A31F4-1BCF-D662-5D30-2158D665AE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1B1ED9-EA1A-7731-8C8B-08271E97A2EF}"/>
              </a:ext>
            </a:extLst>
          </p:cNvPr>
          <p:cNvSpPr>
            <a:spLocks noGrp="1"/>
          </p:cNvSpPr>
          <p:nvPr>
            <p:ph type="dt" sz="half" idx="10"/>
          </p:nvPr>
        </p:nvSpPr>
        <p:spPr/>
        <p:txBody>
          <a:bodyPr/>
          <a:lstStyle/>
          <a:p>
            <a:fld id="{ED5A401E-CD10-4073-A69E-71BF6590EAE8}" type="datetimeFigureOut">
              <a:rPr lang="en-US" smtClean="0"/>
              <a:t>2/29/2024</a:t>
            </a:fld>
            <a:endParaRPr lang="en-US"/>
          </a:p>
        </p:txBody>
      </p:sp>
      <p:sp>
        <p:nvSpPr>
          <p:cNvPr id="4" name="Footer Placeholder 3">
            <a:extLst>
              <a:ext uri="{FF2B5EF4-FFF2-40B4-BE49-F238E27FC236}">
                <a16:creationId xmlns:a16="http://schemas.microsoft.com/office/drawing/2014/main" id="{1B6DA90B-0AF3-9CB7-C29D-FE0C121B3C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7A3D5F-3B1E-5B92-2DBA-F478EC9B5C97}"/>
              </a:ext>
            </a:extLst>
          </p:cNvPr>
          <p:cNvSpPr>
            <a:spLocks noGrp="1"/>
          </p:cNvSpPr>
          <p:nvPr>
            <p:ph type="sldNum" sz="quarter" idx="12"/>
          </p:nvPr>
        </p:nvSpPr>
        <p:spPr/>
        <p:txBody>
          <a:bodyPr/>
          <a:lstStyle/>
          <a:p>
            <a:fld id="{B663FBD8-0F39-4005-8BA3-AC1E47B29825}" type="slidenum">
              <a:rPr lang="en-US" smtClean="0"/>
              <a:t>‹#›</a:t>
            </a:fld>
            <a:endParaRPr lang="en-US"/>
          </a:p>
        </p:txBody>
      </p:sp>
    </p:spTree>
    <p:extLst>
      <p:ext uri="{BB962C8B-B14F-4D97-AF65-F5344CB8AC3E}">
        <p14:creationId xmlns:p14="http://schemas.microsoft.com/office/powerpoint/2010/main" val="325037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750A27-F473-23AB-B5C0-DB3E0F921303}"/>
              </a:ext>
            </a:extLst>
          </p:cNvPr>
          <p:cNvSpPr>
            <a:spLocks noGrp="1"/>
          </p:cNvSpPr>
          <p:nvPr>
            <p:ph type="dt" sz="half" idx="10"/>
          </p:nvPr>
        </p:nvSpPr>
        <p:spPr/>
        <p:txBody>
          <a:bodyPr/>
          <a:lstStyle/>
          <a:p>
            <a:fld id="{ED5A401E-CD10-4073-A69E-71BF6590EAE8}" type="datetimeFigureOut">
              <a:rPr lang="en-US" smtClean="0"/>
              <a:t>2/29/2024</a:t>
            </a:fld>
            <a:endParaRPr lang="en-US"/>
          </a:p>
        </p:txBody>
      </p:sp>
      <p:sp>
        <p:nvSpPr>
          <p:cNvPr id="3" name="Footer Placeholder 2">
            <a:extLst>
              <a:ext uri="{FF2B5EF4-FFF2-40B4-BE49-F238E27FC236}">
                <a16:creationId xmlns:a16="http://schemas.microsoft.com/office/drawing/2014/main" id="{47FE23B8-5985-A0B0-39B5-337D27CFBD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065960-51BB-4D37-3CB0-E770DB1DE9B8}"/>
              </a:ext>
            </a:extLst>
          </p:cNvPr>
          <p:cNvSpPr>
            <a:spLocks noGrp="1"/>
          </p:cNvSpPr>
          <p:nvPr>
            <p:ph type="sldNum" sz="quarter" idx="12"/>
          </p:nvPr>
        </p:nvSpPr>
        <p:spPr/>
        <p:txBody>
          <a:bodyPr/>
          <a:lstStyle/>
          <a:p>
            <a:fld id="{B663FBD8-0F39-4005-8BA3-AC1E47B29825}" type="slidenum">
              <a:rPr lang="en-US" smtClean="0"/>
              <a:t>‹#›</a:t>
            </a:fld>
            <a:endParaRPr lang="en-US"/>
          </a:p>
        </p:txBody>
      </p:sp>
    </p:spTree>
    <p:extLst>
      <p:ext uri="{BB962C8B-B14F-4D97-AF65-F5344CB8AC3E}">
        <p14:creationId xmlns:p14="http://schemas.microsoft.com/office/powerpoint/2010/main" val="299770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7D784-9C82-3E60-6A29-8ED1698BE0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AA5963-1828-C304-F2AE-97870B177A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8DA9C1-CBE9-E0E1-D29D-DE8C48A68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710B39-4BD2-55F6-3122-22B8229346B9}"/>
              </a:ext>
            </a:extLst>
          </p:cNvPr>
          <p:cNvSpPr>
            <a:spLocks noGrp="1"/>
          </p:cNvSpPr>
          <p:nvPr>
            <p:ph type="dt" sz="half" idx="10"/>
          </p:nvPr>
        </p:nvSpPr>
        <p:spPr/>
        <p:txBody>
          <a:bodyPr/>
          <a:lstStyle/>
          <a:p>
            <a:fld id="{ED5A401E-CD10-4073-A69E-71BF6590EAE8}" type="datetimeFigureOut">
              <a:rPr lang="en-US" smtClean="0"/>
              <a:t>2/29/2024</a:t>
            </a:fld>
            <a:endParaRPr lang="en-US"/>
          </a:p>
        </p:txBody>
      </p:sp>
      <p:sp>
        <p:nvSpPr>
          <p:cNvPr id="6" name="Footer Placeholder 5">
            <a:extLst>
              <a:ext uri="{FF2B5EF4-FFF2-40B4-BE49-F238E27FC236}">
                <a16:creationId xmlns:a16="http://schemas.microsoft.com/office/drawing/2014/main" id="{D603D5E7-5E7C-07E3-40DC-7E4E2F822F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2EB48E-F664-C1FD-CC92-08D77CBA77CA}"/>
              </a:ext>
            </a:extLst>
          </p:cNvPr>
          <p:cNvSpPr>
            <a:spLocks noGrp="1"/>
          </p:cNvSpPr>
          <p:nvPr>
            <p:ph type="sldNum" sz="quarter" idx="12"/>
          </p:nvPr>
        </p:nvSpPr>
        <p:spPr/>
        <p:txBody>
          <a:bodyPr/>
          <a:lstStyle/>
          <a:p>
            <a:fld id="{B663FBD8-0F39-4005-8BA3-AC1E47B29825}" type="slidenum">
              <a:rPr lang="en-US" smtClean="0"/>
              <a:t>‹#›</a:t>
            </a:fld>
            <a:endParaRPr lang="en-US"/>
          </a:p>
        </p:txBody>
      </p:sp>
    </p:spTree>
    <p:extLst>
      <p:ext uri="{BB962C8B-B14F-4D97-AF65-F5344CB8AC3E}">
        <p14:creationId xmlns:p14="http://schemas.microsoft.com/office/powerpoint/2010/main" val="167787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51696-23AA-1EC1-F6C3-84EE17E47D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E05F27-31D3-B969-BEF1-A4C7F47F53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0D6415-98C3-FD61-D4E1-E91B8A3F15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F232D0-785A-804F-CE7B-44B41C092007}"/>
              </a:ext>
            </a:extLst>
          </p:cNvPr>
          <p:cNvSpPr>
            <a:spLocks noGrp="1"/>
          </p:cNvSpPr>
          <p:nvPr>
            <p:ph type="dt" sz="half" idx="10"/>
          </p:nvPr>
        </p:nvSpPr>
        <p:spPr/>
        <p:txBody>
          <a:bodyPr/>
          <a:lstStyle/>
          <a:p>
            <a:fld id="{ED5A401E-CD10-4073-A69E-71BF6590EAE8}" type="datetimeFigureOut">
              <a:rPr lang="en-US" smtClean="0"/>
              <a:t>2/29/2024</a:t>
            </a:fld>
            <a:endParaRPr lang="en-US"/>
          </a:p>
        </p:txBody>
      </p:sp>
      <p:sp>
        <p:nvSpPr>
          <p:cNvPr id="6" name="Footer Placeholder 5">
            <a:extLst>
              <a:ext uri="{FF2B5EF4-FFF2-40B4-BE49-F238E27FC236}">
                <a16:creationId xmlns:a16="http://schemas.microsoft.com/office/drawing/2014/main" id="{B12B0B34-3205-CE81-AAAC-565F93C131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1B995-588C-0690-40F8-9EE12EFFB500}"/>
              </a:ext>
            </a:extLst>
          </p:cNvPr>
          <p:cNvSpPr>
            <a:spLocks noGrp="1"/>
          </p:cNvSpPr>
          <p:nvPr>
            <p:ph type="sldNum" sz="quarter" idx="12"/>
          </p:nvPr>
        </p:nvSpPr>
        <p:spPr/>
        <p:txBody>
          <a:bodyPr/>
          <a:lstStyle/>
          <a:p>
            <a:fld id="{B663FBD8-0F39-4005-8BA3-AC1E47B29825}" type="slidenum">
              <a:rPr lang="en-US" smtClean="0"/>
              <a:t>‹#›</a:t>
            </a:fld>
            <a:endParaRPr lang="en-US"/>
          </a:p>
        </p:txBody>
      </p:sp>
    </p:spTree>
    <p:extLst>
      <p:ext uri="{BB962C8B-B14F-4D97-AF65-F5344CB8AC3E}">
        <p14:creationId xmlns:p14="http://schemas.microsoft.com/office/powerpoint/2010/main" val="47295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0CFA88-592D-9B46-5AE0-1032002E3C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CBD521-40CA-DAA2-058E-5F13528DA5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34DA0E-2140-F9B2-6C92-9CB8B623E1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D5A401E-CD10-4073-A69E-71BF6590EAE8}" type="datetimeFigureOut">
              <a:rPr lang="en-US" smtClean="0"/>
              <a:t>2/29/2024</a:t>
            </a:fld>
            <a:endParaRPr lang="en-US"/>
          </a:p>
        </p:txBody>
      </p:sp>
      <p:sp>
        <p:nvSpPr>
          <p:cNvPr id="5" name="Footer Placeholder 4">
            <a:extLst>
              <a:ext uri="{FF2B5EF4-FFF2-40B4-BE49-F238E27FC236}">
                <a16:creationId xmlns:a16="http://schemas.microsoft.com/office/drawing/2014/main" id="{5757B3DD-E237-C4B3-09CD-1000DAE8EC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0B617A5-B10D-A056-8F08-7BE3996209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663FBD8-0F39-4005-8BA3-AC1E47B29825}" type="slidenum">
              <a:rPr lang="en-US" smtClean="0"/>
              <a:t>‹#›</a:t>
            </a:fld>
            <a:endParaRPr lang="en-US"/>
          </a:p>
        </p:txBody>
      </p:sp>
    </p:spTree>
    <p:extLst>
      <p:ext uri="{BB962C8B-B14F-4D97-AF65-F5344CB8AC3E}">
        <p14:creationId xmlns:p14="http://schemas.microsoft.com/office/powerpoint/2010/main" val="759767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E59CED8F-D120-5741-A30B-8336D422D4EC}" type="datetimeFigureOut">
              <a:rPr lang="en-US" smtClean="0"/>
              <a:pPr/>
              <a:t>2/29/2024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241D867D-1736-334C-BFD5-8340EE2301D3}" type="slidenum">
              <a:rPr lang="en-US" smtClean="0"/>
              <a:pPr/>
              <a:t>‹#›</a:t>
            </a:fld>
            <a:endParaRPr lang="en-US"/>
          </a:p>
        </p:txBody>
      </p:sp>
    </p:spTree>
    <p:extLst>
      <p:ext uri="{BB962C8B-B14F-4D97-AF65-F5344CB8AC3E}">
        <p14:creationId xmlns:p14="http://schemas.microsoft.com/office/powerpoint/2010/main" val="119782610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hyperlink" Target="https://www.dailymail.co.uk/news/article-10523525/Trudeaus-justice-minister-compares-Freedom-Convoy-donations-terrorist-financing.html"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7.emf"/><Relationship Id="rId4" Type="http://schemas.openxmlformats.org/officeDocument/2006/relationships/image" Target="file://localhost/Users/russelllake/Desktop/NSIC%202016%20Items/War%20Room%20Show/War%20Room%20Show%20Deck/PowerPoint%20Background%2016x9/Economic-War-Room-Deck-TitlePPT.jp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13.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8" Type="http://schemas.openxmlformats.org/officeDocument/2006/relationships/hyperlink" Target="http://www.piratemoneybook.com/" TargetMode="External"/><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1.jpeg"/><Relationship Id="rId1" Type="http://schemas.openxmlformats.org/officeDocument/2006/relationships/slideLayout" Target="../slideLayouts/slideLayout13.xml"/><Relationship Id="rId5" Type="http://schemas.openxmlformats.org/officeDocument/2006/relationships/image" Target="../media/image67.jpeg"/><Relationship Id="rId4" Type="http://schemas.openxmlformats.org/officeDocument/2006/relationships/image" Target="../media/image66.jpeg"/></Relationships>
</file>

<file path=ppt/slides/_rels/slide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66.jpeg"/><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3.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81.jpeg"/><Relationship Id="rId4" Type="http://schemas.openxmlformats.org/officeDocument/2006/relationships/image" Target="../media/image80.png"/></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0.xml"/><Relationship Id="rId1" Type="http://schemas.openxmlformats.org/officeDocument/2006/relationships/slideLayout" Target="../slideLayouts/slideLayout13.xml"/><Relationship Id="rId5" Type="http://schemas.openxmlformats.org/officeDocument/2006/relationships/image" Target="../media/image88.png"/><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3" Type="http://schemas.openxmlformats.org/officeDocument/2006/relationships/hyperlink" Target="http://www.economicwarroom.com/" TargetMode="External"/><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90.png"/></Relationships>
</file>

<file path=ppt/slides/_rels/slide6.xml.rels><?xml version="1.0" encoding="UTF-8" standalone="yes"?>
<Relationships xmlns="http://schemas.openxmlformats.org/package/2006/relationships"><Relationship Id="rId8" Type="http://schemas.openxmlformats.org/officeDocument/2006/relationships/hyperlink" Target="http://www.piratemoneybook.com/" TargetMode="External"/><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8" Type="http://schemas.openxmlformats.org/officeDocument/2006/relationships/hyperlink" Target="http://www.piratemoneybook.com/" TargetMode="External"/><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file:////Users/russelllake/Desktop/slides/02---Mike-Prez-Empty-Cross.png" TargetMode="External"/><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file://localhost/Users/russelllake/Desktop/NSIC%202016%20Items/War%20Room%20Show/War%20Room%20Show%20Deck/PowerPoint%20Background%2016x9/Economic-War-Room-Deck-TitlePPT.jpg"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pngimg.com/download/51198" TargetMode="External"/><Relationship Id="rId7" Type="http://schemas.openxmlformats.org/officeDocument/2006/relationships/hyperlink" Target="https://www.publicdomainpictures.net/view-image.php?image=332311&amp;picture=china-flag-themes-idea" TargetMode="External"/><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0.jpeg"/><Relationship Id="rId5" Type="http://schemas.openxmlformats.org/officeDocument/2006/relationships/hyperlink" Target="https://en.wikipedia.org/wiki/File:Flag_of_the_United_States.svg" TargetMode="Externa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FC1BA5-A8D4-B59A-B790-F081517BA399}"/>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67268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D159282-F0E2-C44A-8B54-4520C81CDCCC}"/>
              </a:ext>
            </a:extLst>
          </p:cNvPr>
          <p:cNvSpPr>
            <a:spLocks noGrp="1"/>
          </p:cNvSpPr>
          <p:nvPr>
            <p:ph type="title"/>
          </p:nvPr>
        </p:nvSpPr>
        <p:spPr>
          <a:xfrm>
            <a:off x="3218688" y="274637"/>
            <a:ext cx="8973312" cy="1285939"/>
          </a:xfrm>
        </p:spPr>
        <p:txBody>
          <a:bodyPr>
            <a:noAutofit/>
          </a:bodyPr>
          <a:lstStyle/>
          <a:p>
            <a:r>
              <a:rPr lang="en-US" sz="4267" dirty="0">
                <a:solidFill>
                  <a:schemeClr val="bg1"/>
                </a:solidFill>
              </a:rPr>
              <a:t>The Economic Wars Today</a:t>
            </a:r>
          </a:p>
        </p:txBody>
      </p:sp>
      <p:pic>
        <p:nvPicPr>
          <p:cNvPr id="5" name="Picture 4" descr="A screenshot of a social media post&#10;&#10;Description automatically generated">
            <a:extLst>
              <a:ext uri="{FF2B5EF4-FFF2-40B4-BE49-F238E27FC236}">
                <a16:creationId xmlns:a16="http://schemas.microsoft.com/office/drawing/2014/main" id="{5AE38D30-0E25-7033-2C9A-977AC74142CE}"/>
              </a:ext>
            </a:extLst>
          </p:cNvPr>
          <p:cNvPicPr>
            <a:picLocks noChangeAspect="1"/>
          </p:cNvPicPr>
          <p:nvPr/>
        </p:nvPicPr>
        <p:blipFill>
          <a:blip r:embed="rId3"/>
          <a:stretch>
            <a:fillRect/>
          </a:stretch>
        </p:blipFill>
        <p:spPr>
          <a:xfrm>
            <a:off x="1" y="1506914"/>
            <a:ext cx="7757564" cy="2417473"/>
          </a:xfrm>
          <a:prstGeom prst="rect">
            <a:avLst/>
          </a:prstGeom>
        </p:spPr>
      </p:pic>
      <p:pic>
        <p:nvPicPr>
          <p:cNvPr id="7" name="Picture 6" descr="A collage of a person with curly hair&#10;&#10;Description automatically generated">
            <a:extLst>
              <a:ext uri="{FF2B5EF4-FFF2-40B4-BE49-F238E27FC236}">
                <a16:creationId xmlns:a16="http://schemas.microsoft.com/office/drawing/2014/main" id="{5341FE3E-104D-AB62-333E-D50806DF7D2D}"/>
              </a:ext>
            </a:extLst>
          </p:cNvPr>
          <p:cNvPicPr>
            <a:picLocks noChangeAspect="1"/>
          </p:cNvPicPr>
          <p:nvPr/>
        </p:nvPicPr>
        <p:blipFill>
          <a:blip r:embed="rId4"/>
          <a:stretch>
            <a:fillRect/>
          </a:stretch>
        </p:blipFill>
        <p:spPr>
          <a:xfrm>
            <a:off x="74877" y="3777598"/>
            <a:ext cx="3937475" cy="3034013"/>
          </a:xfrm>
          <a:prstGeom prst="rect">
            <a:avLst/>
          </a:prstGeom>
        </p:spPr>
      </p:pic>
      <p:sp>
        <p:nvSpPr>
          <p:cNvPr id="9" name="Content Placeholder 4">
            <a:extLst>
              <a:ext uri="{FF2B5EF4-FFF2-40B4-BE49-F238E27FC236}">
                <a16:creationId xmlns:a16="http://schemas.microsoft.com/office/drawing/2014/main" id="{A7530285-FF9A-F842-FCB7-26CAB2F6E29F}"/>
              </a:ext>
            </a:extLst>
          </p:cNvPr>
          <p:cNvSpPr txBox="1">
            <a:spLocks/>
          </p:cNvSpPr>
          <p:nvPr/>
        </p:nvSpPr>
        <p:spPr>
          <a:xfrm>
            <a:off x="3714642" y="4768907"/>
            <a:ext cx="4110753" cy="1575248"/>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None/>
            </a:pPr>
            <a:r>
              <a:rPr lang="en-US" sz="8800" dirty="0">
                <a:solidFill>
                  <a:prstClr val="black"/>
                </a:solidFill>
                <a:highlight>
                  <a:srgbClr val="FFFF00"/>
                </a:highlight>
                <a:latin typeface="Calibri"/>
              </a:rPr>
              <a:t>WHY?</a:t>
            </a:r>
            <a:endParaRPr lang="en-US" sz="8800" b="1" i="1" dirty="0">
              <a:solidFill>
                <a:prstClr val="black"/>
              </a:solidFill>
              <a:highlight>
                <a:srgbClr val="FFFF00"/>
              </a:highlight>
              <a:latin typeface="Calibri"/>
            </a:endParaRPr>
          </a:p>
        </p:txBody>
      </p:sp>
      <p:pic>
        <p:nvPicPr>
          <p:cNvPr id="3" name="Picture 2" descr="A screenshot of a movie&#10;&#10;Description automatically generated">
            <a:extLst>
              <a:ext uri="{FF2B5EF4-FFF2-40B4-BE49-F238E27FC236}">
                <a16:creationId xmlns:a16="http://schemas.microsoft.com/office/drawing/2014/main" id="{7A97F63A-646E-7CB7-EE37-9F92B776C528}"/>
              </a:ext>
            </a:extLst>
          </p:cNvPr>
          <p:cNvPicPr>
            <a:picLocks noChangeAspect="1"/>
          </p:cNvPicPr>
          <p:nvPr/>
        </p:nvPicPr>
        <p:blipFill>
          <a:blip r:embed="rId5"/>
          <a:stretch>
            <a:fillRect/>
          </a:stretch>
        </p:blipFill>
        <p:spPr>
          <a:xfrm>
            <a:off x="7527683" y="1514187"/>
            <a:ext cx="4664317" cy="5297424"/>
          </a:xfrm>
          <a:prstGeom prst="rect">
            <a:avLst/>
          </a:prstGeom>
        </p:spPr>
      </p:pic>
    </p:spTree>
    <p:extLst>
      <p:ext uri="{BB962C8B-B14F-4D97-AF65-F5344CB8AC3E}">
        <p14:creationId xmlns:p14="http://schemas.microsoft.com/office/powerpoint/2010/main" val="346020680"/>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D159282-F0E2-C44A-8B54-4520C81CDCCC}"/>
              </a:ext>
            </a:extLst>
          </p:cNvPr>
          <p:cNvSpPr>
            <a:spLocks noGrp="1"/>
          </p:cNvSpPr>
          <p:nvPr>
            <p:ph type="title"/>
          </p:nvPr>
        </p:nvSpPr>
        <p:spPr>
          <a:xfrm>
            <a:off x="3218688" y="274637"/>
            <a:ext cx="8973312" cy="1285939"/>
          </a:xfrm>
        </p:spPr>
        <p:txBody>
          <a:bodyPr>
            <a:noAutofit/>
          </a:bodyPr>
          <a:lstStyle/>
          <a:p>
            <a:r>
              <a:rPr lang="en-US" sz="4267" dirty="0">
                <a:solidFill>
                  <a:schemeClr val="bg1"/>
                </a:solidFill>
              </a:rPr>
              <a:t>The Economic Wars Today</a:t>
            </a:r>
          </a:p>
        </p:txBody>
      </p:sp>
      <p:pic>
        <p:nvPicPr>
          <p:cNvPr id="4" name="Picture 3" descr="A screenshot of a website&#10;&#10;Description automatically generated">
            <a:extLst>
              <a:ext uri="{FF2B5EF4-FFF2-40B4-BE49-F238E27FC236}">
                <a16:creationId xmlns:a16="http://schemas.microsoft.com/office/drawing/2014/main" id="{8AE31C73-C7C9-CAE4-3377-2CD0BDE65086}"/>
              </a:ext>
            </a:extLst>
          </p:cNvPr>
          <p:cNvPicPr>
            <a:picLocks noChangeAspect="1"/>
          </p:cNvPicPr>
          <p:nvPr/>
        </p:nvPicPr>
        <p:blipFill>
          <a:blip r:embed="rId3"/>
          <a:stretch>
            <a:fillRect/>
          </a:stretch>
        </p:blipFill>
        <p:spPr>
          <a:xfrm>
            <a:off x="1703448" y="1581547"/>
            <a:ext cx="9344877" cy="5276453"/>
          </a:xfrm>
          <a:prstGeom prst="rect">
            <a:avLst/>
          </a:prstGeom>
        </p:spPr>
      </p:pic>
    </p:spTree>
    <p:extLst>
      <p:ext uri="{BB962C8B-B14F-4D97-AF65-F5344CB8AC3E}">
        <p14:creationId xmlns:p14="http://schemas.microsoft.com/office/powerpoint/2010/main" val="4006389614"/>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D159282-F0E2-C44A-8B54-4520C81CDCCC}"/>
              </a:ext>
            </a:extLst>
          </p:cNvPr>
          <p:cNvSpPr>
            <a:spLocks noGrp="1"/>
          </p:cNvSpPr>
          <p:nvPr>
            <p:ph type="title"/>
          </p:nvPr>
        </p:nvSpPr>
        <p:spPr>
          <a:xfrm>
            <a:off x="3218688" y="274637"/>
            <a:ext cx="8973312" cy="1285939"/>
          </a:xfrm>
        </p:spPr>
        <p:txBody>
          <a:bodyPr>
            <a:noAutofit/>
          </a:bodyPr>
          <a:lstStyle/>
          <a:p>
            <a:r>
              <a:rPr lang="en-US" sz="4267" dirty="0">
                <a:solidFill>
                  <a:schemeClr val="bg1"/>
                </a:solidFill>
              </a:rPr>
              <a:t>The Economic Wars Today</a:t>
            </a:r>
          </a:p>
        </p:txBody>
      </p:sp>
      <p:sp>
        <p:nvSpPr>
          <p:cNvPr id="9" name="Content Placeholder 4">
            <a:extLst>
              <a:ext uri="{FF2B5EF4-FFF2-40B4-BE49-F238E27FC236}">
                <a16:creationId xmlns:a16="http://schemas.microsoft.com/office/drawing/2014/main" id="{A7530285-FF9A-F842-FCB7-26CAB2F6E29F}"/>
              </a:ext>
            </a:extLst>
          </p:cNvPr>
          <p:cNvSpPr txBox="1">
            <a:spLocks/>
          </p:cNvSpPr>
          <p:nvPr/>
        </p:nvSpPr>
        <p:spPr>
          <a:xfrm>
            <a:off x="36737" y="1985248"/>
            <a:ext cx="5308375" cy="4477592"/>
          </a:xfrm>
          <a:prstGeom prst="rect">
            <a:avLst/>
          </a:prstGeom>
        </p:spPr>
        <p:txBody>
          <a:bodyPr vert="horz" lIns="121920" tIns="60960" rIns="121920" bIns="6096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None/>
            </a:pPr>
            <a:r>
              <a:rPr lang="en-US" sz="5867" b="1" dirty="0">
                <a:solidFill>
                  <a:prstClr val="black"/>
                </a:solidFill>
                <a:latin typeface="Calibri"/>
              </a:rPr>
              <a:t>Disney 2-Year</a:t>
            </a:r>
            <a:br>
              <a:rPr lang="en-US" sz="5867" b="1" dirty="0">
                <a:solidFill>
                  <a:prstClr val="black"/>
                </a:solidFill>
                <a:latin typeface="Calibri"/>
              </a:rPr>
            </a:br>
            <a:r>
              <a:rPr lang="en-US" sz="5867" b="1" dirty="0">
                <a:solidFill>
                  <a:prstClr val="black"/>
                </a:solidFill>
                <a:latin typeface="Calibri"/>
              </a:rPr>
              <a:t>Stock Chart</a:t>
            </a:r>
          </a:p>
          <a:p>
            <a:pPr marL="0" indent="0" algn="ctr" defTabSz="609585">
              <a:buNone/>
            </a:pPr>
            <a:r>
              <a:rPr lang="en-US" b="1" i="1" dirty="0">
                <a:solidFill>
                  <a:prstClr val="black"/>
                </a:solidFill>
                <a:latin typeface="Calibri"/>
              </a:rPr>
              <a:t>100-point drop</a:t>
            </a:r>
            <a:br>
              <a:rPr lang="en-US" b="1" i="1" dirty="0">
                <a:solidFill>
                  <a:prstClr val="black"/>
                </a:solidFill>
                <a:latin typeface="Calibri"/>
              </a:rPr>
            </a:br>
            <a:r>
              <a:rPr lang="en-US" b="1" i="1" dirty="0">
                <a:solidFill>
                  <a:prstClr val="black"/>
                </a:solidFill>
                <a:latin typeface="Calibri"/>
              </a:rPr>
              <a:t>from the 180s to the 80s</a:t>
            </a:r>
          </a:p>
          <a:p>
            <a:pPr marL="0" indent="0" algn="ctr" defTabSz="609585">
              <a:buNone/>
            </a:pPr>
            <a:r>
              <a:rPr lang="en-US" b="1" i="1" dirty="0">
                <a:solidFill>
                  <a:prstClr val="black"/>
                </a:solidFill>
                <a:latin typeface="Calibri"/>
              </a:rPr>
              <a:t>Lowest stock price in a decade</a:t>
            </a:r>
          </a:p>
          <a:p>
            <a:pPr marL="0" indent="0" algn="ctr" defTabSz="609585">
              <a:buNone/>
            </a:pPr>
            <a:r>
              <a:rPr lang="en-US" sz="2667" b="1" i="1" dirty="0">
                <a:solidFill>
                  <a:prstClr val="black"/>
                </a:solidFill>
                <a:latin typeface="Calibri"/>
              </a:rPr>
              <a:t>[Think ticket prices have declined?]</a:t>
            </a:r>
          </a:p>
        </p:txBody>
      </p:sp>
      <p:pic>
        <p:nvPicPr>
          <p:cNvPr id="11" name="Picture 10" descr="A graph with blue lines&#10;&#10;Description automatically generated">
            <a:extLst>
              <a:ext uri="{FF2B5EF4-FFF2-40B4-BE49-F238E27FC236}">
                <a16:creationId xmlns:a16="http://schemas.microsoft.com/office/drawing/2014/main" id="{5E515CCE-83F3-89CE-24D1-631411C770A4}"/>
              </a:ext>
            </a:extLst>
          </p:cNvPr>
          <p:cNvPicPr>
            <a:picLocks noChangeAspect="1"/>
          </p:cNvPicPr>
          <p:nvPr/>
        </p:nvPicPr>
        <p:blipFill>
          <a:blip r:embed="rId3"/>
          <a:stretch>
            <a:fillRect/>
          </a:stretch>
        </p:blipFill>
        <p:spPr>
          <a:xfrm>
            <a:off x="5345112" y="1560576"/>
            <a:ext cx="6846889" cy="5118051"/>
          </a:xfrm>
          <a:prstGeom prst="rect">
            <a:avLst/>
          </a:prstGeom>
        </p:spPr>
      </p:pic>
    </p:spTree>
    <p:extLst>
      <p:ext uri="{BB962C8B-B14F-4D97-AF65-F5344CB8AC3E}">
        <p14:creationId xmlns:p14="http://schemas.microsoft.com/office/powerpoint/2010/main" val="1832313483"/>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D159282-F0E2-C44A-8B54-4520C81CDCCC}"/>
              </a:ext>
            </a:extLst>
          </p:cNvPr>
          <p:cNvSpPr>
            <a:spLocks noGrp="1"/>
          </p:cNvSpPr>
          <p:nvPr>
            <p:ph type="title"/>
          </p:nvPr>
        </p:nvSpPr>
        <p:spPr>
          <a:xfrm>
            <a:off x="3218688" y="274637"/>
            <a:ext cx="8973312" cy="1285939"/>
          </a:xfrm>
        </p:spPr>
        <p:txBody>
          <a:bodyPr>
            <a:noAutofit/>
          </a:bodyPr>
          <a:lstStyle/>
          <a:p>
            <a:r>
              <a:rPr lang="en-US" sz="4267" dirty="0">
                <a:solidFill>
                  <a:schemeClr val="bg1"/>
                </a:solidFill>
              </a:rPr>
              <a:t>The Economic Wars Today</a:t>
            </a:r>
          </a:p>
        </p:txBody>
      </p:sp>
      <p:sp>
        <p:nvSpPr>
          <p:cNvPr id="3" name="TextBox 2">
            <a:extLst>
              <a:ext uri="{FF2B5EF4-FFF2-40B4-BE49-F238E27FC236}">
                <a16:creationId xmlns:a16="http://schemas.microsoft.com/office/drawing/2014/main" id="{9B78CAC0-6580-01EC-080E-38A0190B58AC}"/>
              </a:ext>
            </a:extLst>
          </p:cNvPr>
          <p:cNvSpPr txBox="1"/>
          <p:nvPr/>
        </p:nvSpPr>
        <p:spPr>
          <a:xfrm>
            <a:off x="409997" y="3287792"/>
            <a:ext cx="11652531" cy="3539046"/>
          </a:xfrm>
          <a:prstGeom prst="rect">
            <a:avLst/>
          </a:prstGeom>
          <a:noFill/>
        </p:spPr>
        <p:txBody>
          <a:bodyPr wrap="square">
            <a:spAutoFit/>
          </a:bodyPr>
          <a:lstStyle/>
          <a:p>
            <a:pPr defTabSz="609585">
              <a:buFont typeface="Arial" panose="020B0604020202020204" pitchFamily="34" charset="0"/>
              <a:buChar char="•"/>
            </a:pPr>
            <a:r>
              <a:rPr lang="en-US" sz="3733" b="1" dirty="0">
                <a:solidFill>
                  <a:srgbClr val="000000"/>
                </a:solidFill>
                <a:highlight>
                  <a:srgbClr val="FFFF00"/>
                </a:highlight>
                <a:latin typeface="Arial" panose="020B0604020202020204" pitchFamily="34" charset="0"/>
              </a:rPr>
              <a:t>The vast majority of S&amp;P 500 companies are now tying executive compensation to some form of ESG performance—</a:t>
            </a:r>
            <a:r>
              <a:rPr lang="en-US" sz="3733" dirty="0">
                <a:solidFill>
                  <a:srgbClr val="000000"/>
                </a:solidFill>
                <a:highlight>
                  <a:srgbClr val="FFFF00"/>
                </a:highlight>
                <a:latin typeface="Arial" panose="020B0604020202020204" pitchFamily="34" charset="0"/>
              </a:rPr>
              <a:t>growing from 66 percent in 2020 to 73 percent in 2021. The most significant increase was found in companies’ use of diversity, equity &amp; inclusion (DEI) goals…</a:t>
            </a:r>
            <a:endParaRPr lang="en-US" sz="3733" dirty="0">
              <a:solidFill>
                <a:srgbClr val="000000"/>
              </a:solidFill>
              <a:latin typeface="Arial" panose="020B0604020202020204" pitchFamily="34" charset="0"/>
            </a:endParaRPr>
          </a:p>
        </p:txBody>
      </p:sp>
      <p:pic>
        <p:nvPicPr>
          <p:cNvPr id="6" name="Picture 5" descr="A close-up of a forum&#10;&#10;Description automatically generated">
            <a:extLst>
              <a:ext uri="{FF2B5EF4-FFF2-40B4-BE49-F238E27FC236}">
                <a16:creationId xmlns:a16="http://schemas.microsoft.com/office/drawing/2014/main" id="{BAC70630-7B13-2863-C68E-EAAB8D8B7A70}"/>
              </a:ext>
            </a:extLst>
          </p:cNvPr>
          <p:cNvPicPr>
            <a:picLocks noChangeAspect="1"/>
          </p:cNvPicPr>
          <p:nvPr/>
        </p:nvPicPr>
        <p:blipFill>
          <a:blip r:embed="rId3"/>
          <a:stretch>
            <a:fillRect/>
          </a:stretch>
        </p:blipFill>
        <p:spPr>
          <a:xfrm>
            <a:off x="95681" y="1530957"/>
            <a:ext cx="10399657" cy="1756835"/>
          </a:xfrm>
          <a:prstGeom prst="rect">
            <a:avLst/>
          </a:prstGeom>
        </p:spPr>
      </p:pic>
    </p:spTree>
    <p:extLst>
      <p:ext uri="{BB962C8B-B14F-4D97-AF65-F5344CB8AC3E}">
        <p14:creationId xmlns:p14="http://schemas.microsoft.com/office/powerpoint/2010/main" val="2938855197"/>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D159282-F0E2-C44A-8B54-4520C81CDCCC}"/>
              </a:ext>
            </a:extLst>
          </p:cNvPr>
          <p:cNvSpPr>
            <a:spLocks noGrp="1"/>
          </p:cNvSpPr>
          <p:nvPr>
            <p:ph type="title"/>
          </p:nvPr>
        </p:nvSpPr>
        <p:spPr>
          <a:xfrm>
            <a:off x="3218688" y="274637"/>
            <a:ext cx="8973312" cy="1285939"/>
          </a:xfrm>
        </p:spPr>
        <p:txBody>
          <a:bodyPr>
            <a:noAutofit/>
          </a:bodyPr>
          <a:lstStyle/>
          <a:p>
            <a:r>
              <a:rPr lang="en-US" sz="4267" dirty="0">
                <a:solidFill>
                  <a:schemeClr val="bg1"/>
                </a:solidFill>
              </a:rPr>
              <a:t>The Economic Wars Today</a:t>
            </a:r>
          </a:p>
        </p:txBody>
      </p:sp>
      <p:sp>
        <p:nvSpPr>
          <p:cNvPr id="7" name="TextBox 6">
            <a:extLst>
              <a:ext uri="{FF2B5EF4-FFF2-40B4-BE49-F238E27FC236}">
                <a16:creationId xmlns:a16="http://schemas.microsoft.com/office/drawing/2014/main" id="{B568D317-BCFC-2A54-25E2-E2AEDC031900}"/>
              </a:ext>
            </a:extLst>
          </p:cNvPr>
          <p:cNvSpPr txBox="1"/>
          <p:nvPr/>
        </p:nvSpPr>
        <p:spPr>
          <a:xfrm>
            <a:off x="442366" y="1769459"/>
            <a:ext cx="11382797" cy="4616264"/>
          </a:xfrm>
          <a:prstGeom prst="rect">
            <a:avLst/>
          </a:prstGeom>
          <a:noFill/>
        </p:spPr>
        <p:txBody>
          <a:bodyPr wrap="square">
            <a:spAutoFit/>
          </a:bodyPr>
          <a:lstStyle/>
          <a:p>
            <a:pPr defTabSz="609585"/>
            <a:r>
              <a:rPr lang="en-US" sz="3733" b="1" dirty="0">
                <a:solidFill>
                  <a:prstClr val="black"/>
                </a:solidFill>
                <a:latin typeface="Calibri"/>
              </a:rPr>
              <a:t>Matthew 18:6  </a:t>
            </a:r>
            <a:r>
              <a:rPr lang="en-US" sz="2667" b="1" dirty="0">
                <a:solidFill>
                  <a:srgbClr val="008AE6"/>
                </a:solidFill>
                <a:latin typeface="Roboto" panose="020F0502020204030204" pitchFamily="34" charset="0"/>
              </a:rPr>
              <a:t>NKJV</a:t>
            </a:r>
            <a:br>
              <a:rPr lang="en-US" sz="3733" dirty="0">
                <a:solidFill>
                  <a:prstClr val="black"/>
                </a:solidFill>
                <a:latin typeface="Calibri"/>
              </a:rPr>
            </a:br>
            <a:endParaRPr lang="en-US" sz="1400" dirty="0">
              <a:solidFill>
                <a:prstClr val="black"/>
              </a:solidFill>
              <a:latin typeface="Calibri"/>
            </a:endParaRPr>
          </a:p>
          <a:p>
            <a:pPr defTabSz="609585"/>
            <a:r>
              <a:rPr lang="en-US" sz="3733" b="1" i="1" dirty="0">
                <a:solidFill>
                  <a:srgbClr val="FF0000"/>
                </a:solidFill>
                <a:highlight>
                  <a:srgbClr val="FFFF00"/>
                </a:highlight>
                <a:latin typeface="Roboto" panose="02000000000000000000" pitchFamily="2" charset="0"/>
              </a:rPr>
              <a:t>“But whoever causes one of these little ones who believe in Me to sin, it would be better for him if a millstone were hung around his neck, and he were drowned in the depth of the sea.”</a:t>
            </a:r>
            <a:br>
              <a:rPr lang="en-US" sz="3733" b="1" i="1" dirty="0">
                <a:solidFill>
                  <a:srgbClr val="001320"/>
                </a:solidFill>
                <a:latin typeface="Roboto" panose="02000000000000000000" pitchFamily="2" charset="0"/>
              </a:rPr>
            </a:br>
            <a:r>
              <a:rPr lang="en-US" sz="1867" i="1" dirty="0">
                <a:solidFill>
                  <a:srgbClr val="001320"/>
                </a:solidFill>
                <a:latin typeface="Roboto" panose="02000000000000000000" pitchFamily="2" charset="0"/>
              </a:rPr>
              <a:t> </a:t>
            </a:r>
          </a:p>
          <a:p>
            <a:pPr defTabSz="609585"/>
            <a:r>
              <a:rPr lang="en-US" sz="3733" b="1" dirty="0">
                <a:solidFill>
                  <a:srgbClr val="001320"/>
                </a:solidFill>
                <a:latin typeface="Roboto" panose="02000000000000000000" pitchFamily="2" charset="0"/>
              </a:rPr>
              <a:t>What if our money does that?</a:t>
            </a:r>
          </a:p>
          <a:p>
            <a:pPr defTabSz="609585"/>
            <a:r>
              <a:rPr lang="en-US" sz="3733" b="1" dirty="0">
                <a:solidFill>
                  <a:srgbClr val="001320"/>
                </a:solidFill>
                <a:latin typeface="Roboto" panose="02000000000000000000" pitchFamily="2" charset="0"/>
              </a:rPr>
              <a:t>If you own an S&amp;P 500 Index Fund, you own Disney.</a:t>
            </a:r>
            <a:endParaRPr lang="en-US" sz="3733" b="1" dirty="0">
              <a:solidFill>
                <a:prstClr val="black"/>
              </a:solidFill>
              <a:latin typeface="Calibri"/>
            </a:endParaRPr>
          </a:p>
        </p:txBody>
      </p:sp>
    </p:spTree>
    <p:extLst>
      <p:ext uri="{BB962C8B-B14F-4D97-AF65-F5344CB8AC3E}">
        <p14:creationId xmlns:p14="http://schemas.microsoft.com/office/powerpoint/2010/main" val="1337193487"/>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D159282-F0E2-C44A-8B54-4520C81CDCCC}"/>
              </a:ext>
            </a:extLst>
          </p:cNvPr>
          <p:cNvSpPr>
            <a:spLocks noGrp="1"/>
          </p:cNvSpPr>
          <p:nvPr>
            <p:ph type="title"/>
          </p:nvPr>
        </p:nvSpPr>
        <p:spPr>
          <a:xfrm>
            <a:off x="3218688" y="274637"/>
            <a:ext cx="8973312" cy="1285939"/>
          </a:xfrm>
        </p:spPr>
        <p:txBody>
          <a:bodyPr>
            <a:noAutofit/>
          </a:bodyPr>
          <a:lstStyle/>
          <a:p>
            <a:r>
              <a:rPr lang="en-US" sz="4267" dirty="0">
                <a:solidFill>
                  <a:schemeClr val="bg1"/>
                </a:solidFill>
              </a:rPr>
              <a:t>The Economic Wars Today</a:t>
            </a:r>
          </a:p>
        </p:txBody>
      </p:sp>
      <p:pic>
        <p:nvPicPr>
          <p:cNvPr id="2" name="Picture 1">
            <a:extLst>
              <a:ext uri="{FF2B5EF4-FFF2-40B4-BE49-F238E27FC236}">
                <a16:creationId xmlns:a16="http://schemas.microsoft.com/office/drawing/2014/main" id="{8516D888-147D-604D-A0C1-DFCEEFEB919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720905" y="2578660"/>
            <a:ext cx="3209132" cy="3925824"/>
          </a:xfrm>
          <a:prstGeom prst="rect">
            <a:avLst/>
          </a:prstGeom>
        </p:spPr>
      </p:pic>
      <p:pic>
        <p:nvPicPr>
          <p:cNvPr id="7" name="Picture 6">
            <a:extLst>
              <a:ext uri="{FF2B5EF4-FFF2-40B4-BE49-F238E27FC236}">
                <a16:creationId xmlns:a16="http://schemas.microsoft.com/office/drawing/2014/main" id="{CCD01E8E-DC59-518F-54FB-A8B3AF81943E}"/>
              </a:ext>
            </a:extLst>
          </p:cNvPr>
          <p:cNvPicPr>
            <a:picLocks noChangeAspect="1"/>
          </p:cNvPicPr>
          <p:nvPr/>
        </p:nvPicPr>
        <p:blipFill>
          <a:blip r:embed="rId4"/>
          <a:stretch>
            <a:fillRect/>
          </a:stretch>
        </p:blipFill>
        <p:spPr>
          <a:xfrm>
            <a:off x="3616731" y="3245580"/>
            <a:ext cx="4958539" cy="2789179"/>
          </a:xfrm>
          <a:prstGeom prst="rect">
            <a:avLst/>
          </a:prstGeom>
        </p:spPr>
      </p:pic>
      <p:pic>
        <p:nvPicPr>
          <p:cNvPr id="9" name="Picture 8">
            <a:extLst>
              <a:ext uri="{FF2B5EF4-FFF2-40B4-BE49-F238E27FC236}">
                <a16:creationId xmlns:a16="http://schemas.microsoft.com/office/drawing/2014/main" id="{91E2F27E-FC0C-ACF9-6EBC-7F63FEFDB1B3}"/>
              </a:ext>
            </a:extLst>
          </p:cNvPr>
          <p:cNvPicPr>
            <a:picLocks noChangeAspect="1"/>
          </p:cNvPicPr>
          <p:nvPr/>
        </p:nvPicPr>
        <p:blipFill>
          <a:blip r:embed="rId5"/>
          <a:stretch>
            <a:fillRect/>
          </a:stretch>
        </p:blipFill>
        <p:spPr>
          <a:xfrm>
            <a:off x="386705" y="2578661"/>
            <a:ext cx="2984956" cy="3924044"/>
          </a:xfrm>
          <a:prstGeom prst="rect">
            <a:avLst/>
          </a:prstGeom>
        </p:spPr>
      </p:pic>
      <p:pic>
        <p:nvPicPr>
          <p:cNvPr id="10" name="Picture 9">
            <a:extLst>
              <a:ext uri="{FF2B5EF4-FFF2-40B4-BE49-F238E27FC236}">
                <a16:creationId xmlns:a16="http://schemas.microsoft.com/office/drawing/2014/main" id="{416F1694-7E4A-431D-40D9-43358F3C3269}"/>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4813469" y="1642242"/>
            <a:ext cx="4189988" cy="1018085"/>
          </a:xfrm>
          <a:prstGeom prst="rect">
            <a:avLst/>
          </a:prstGeom>
        </p:spPr>
      </p:pic>
      <p:cxnSp>
        <p:nvCxnSpPr>
          <p:cNvPr id="14" name="Straight Arrow Connector 13">
            <a:extLst>
              <a:ext uri="{FF2B5EF4-FFF2-40B4-BE49-F238E27FC236}">
                <a16:creationId xmlns:a16="http://schemas.microsoft.com/office/drawing/2014/main" id="{9D7C7A61-00CA-D40A-7566-7A2F3EFE855A}"/>
              </a:ext>
            </a:extLst>
          </p:cNvPr>
          <p:cNvCxnSpPr>
            <a:cxnSpLocks/>
          </p:cNvCxnSpPr>
          <p:nvPr/>
        </p:nvCxnSpPr>
        <p:spPr>
          <a:xfrm>
            <a:off x="8006119" y="2423252"/>
            <a:ext cx="1542483" cy="1296477"/>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17" name="TextBox 16">
            <a:extLst>
              <a:ext uri="{FF2B5EF4-FFF2-40B4-BE49-F238E27FC236}">
                <a16:creationId xmlns:a16="http://schemas.microsoft.com/office/drawing/2014/main" id="{8834AB75-3041-1735-3138-51A49A242F99}"/>
              </a:ext>
            </a:extLst>
          </p:cNvPr>
          <p:cNvSpPr txBox="1"/>
          <p:nvPr/>
        </p:nvSpPr>
        <p:spPr>
          <a:xfrm>
            <a:off x="1438441" y="1597694"/>
            <a:ext cx="3560495" cy="913007"/>
          </a:xfrm>
          <a:prstGeom prst="rect">
            <a:avLst/>
          </a:prstGeom>
          <a:noFill/>
        </p:spPr>
        <p:txBody>
          <a:bodyPr wrap="square">
            <a:spAutoFit/>
          </a:bodyPr>
          <a:lstStyle/>
          <a:p>
            <a:pPr defTabSz="609585"/>
            <a:r>
              <a:rPr lang="en-US" sz="5333" dirty="0">
                <a:solidFill>
                  <a:prstClr val="black"/>
                </a:solidFill>
                <a:highlight>
                  <a:srgbClr val="FFFF00"/>
                </a:highlight>
                <a:latin typeface="Calibri"/>
              </a:rPr>
              <a:t>SOLUTIONS</a:t>
            </a:r>
          </a:p>
        </p:txBody>
      </p:sp>
    </p:spTree>
    <p:extLst>
      <p:ext uri="{BB962C8B-B14F-4D97-AF65-F5344CB8AC3E}">
        <p14:creationId xmlns:p14="http://schemas.microsoft.com/office/powerpoint/2010/main" val="1000485946"/>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D159282-F0E2-C44A-8B54-4520C81CDCCC}"/>
              </a:ext>
            </a:extLst>
          </p:cNvPr>
          <p:cNvSpPr>
            <a:spLocks noGrp="1"/>
          </p:cNvSpPr>
          <p:nvPr>
            <p:ph type="title"/>
          </p:nvPr>
        </p:nvSpPr>
        <p:spPr>
          <a:xfrm>
            <a:off x="3218688" y="274637"/>
            <a:ext cx="8973312" cy="1285939"/>
          </a:xfrm>
        </p:spPr>
        <p:txBody>
          <a:bodyPr>
            <a:noAutofit/>
          </a:bodyPr>
          <a:lstStyle/>
          <a:p>
            <a:r>
              <a:rPr lang="en-US" sz="4267" dirty="0">
                <a:solidFill>
                  <a:schemeClr val="bg1"/>
                </a:solidFill>
              </a:rPr>
              <a:t>The Economic Wars Today</a:t>
            </a:r>
          </a:p>
        </p:txBody>
      </p:sp>
      <p:pic>
        <p:nvPicPr>
          <p:cNvPr id="10" name="Picture 9">
            <a:extLst>
              <a:ext uri="{FF2B5EF4-FFF2-40B4-BE49-F238E27FC236}">
                <a16:creationId xmlns:a16="http://schemas.microsoft.com/office/drawing/2014/main" id="{416F1694-7E4A-431D-40D9-43358F3C326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813469" y="1642242"/>
            <a:ext cx="4189988" cy="1018085"/>
          </a:xfrm>
          <a:prstGeom prst="rect">
            <a:avLst/>
          </a:prstGeom>
        </p:spPr>
      </p:pic>
      <p:sp>
        <p:nvSpPr>
          <p:cNvPr id="17" name="TextBox 16">
            <a:extLst>
              <a:ext uri="{FF2B5EF4-FFF2-40B4-BE49-F238E27FC236}">
                <a16:creationId xmlns:a16="http://schemas.microsoft.com/office/drawing/2014/main" id="{8834AB75-3041-1735-3138-51A49A242F99}"/>
              </a:ext>
            </a:extLst>
          </p:cNvPr>
          <p:cNvSpPr txBox="1"/>
          <p:nvPr/>
        </p:nvSpPr>
        <p:spPr>
          <a:xfrm>
            <a:off x="1438441" y="1597694"/>
            <a:ext cx="3560495" cy="913007"/>
          </a:xfrm>
          <a:prstGeom prst="rect">
            <a:avLst/>
          </a:prstGeom>
          <a:noFill/>
        </p:spPr>
        <p:txBody>
          <a:bodyPr wrap="square">
            <a:spAutoFit/>
          </a:bodyPr>
          <a:lstStyle/>
          <a:p>
            <a:pPr defTabSz="609585"/>
            <a:r>
              <a:rPr lang="en-US" sz="5333" dirty="0">
                <a:solidFill>
                  <a:prstClr val="black"/>
                </a:solidFill>
                <a:highlight>
                  <a:srgbClr val="FFFF00"/>
                </a:highlight>
                <a:latin typeface="Calibri"/>
              </a:rPr>
              <a:t>SOLUTIONS</a:t>
            </a:r>
          </a:p>
        </p:txBody>
      </p:sp>
      <p:pic>
        <p:nvPicPr>
          <p:cNvPr id="4" name="Picture 3" descr="A child holding a flag&#10;&#10;Description automatically generated">
            <a:extLst>
              <a:ext uri="{FF2B5EF4-FFF2-40B4-BE49-F238E27FC236}">
                <a16:creationId xmlns:a16="http://schemas.microsoft.com/office/drawing/2014/main" id="{0782A5FC-35B7-C7B0-F57F-CCEC74EC2DC2}"/>
              </a:ext>
            </a:extLst>
          </p:cNvPr>
          <p:cNvPicPr>
            <a:picLocks noChangeAspect="1"/>
          </p:cNvPicPr>
          <p:nvPr/>
        </p:nvPicPr>
        <p:blipFill>
          <a:blip r:embed="rId4"/>
          <a:stretch>
            <a:fillRect/>
          </a:stretch>
        </p:blipFill>
        <p:spPr>
          <a:xfrm>
            <a:off x="276853" y="2741992"/>
            <a:ext cx="6070723" cy="3972075"/>
          </a:xfrm>
          <a:prstGeom prst="rect">
            <a:avLst/>
          </a:prstGeom>
        </p:spPr>
      </p:pic>
      <p:pic>
        <p:nvPicPr>
          <p:cNvPr id="5" name="Picture 4">
            <a:extLst>
              <a:ext uri="{FF2B5EF4-FFF2-40B4-BE49-F238E27FC236}">
                <a16:creationId xmlns:a16="http://schemas.microsoft.com/office/drawing/2014/main" id="{A517F44F-273C-1209-4CCF-4FB36BDA1B42}"/>
              </a:ext>
            </a:extLst>
          </p:cNvPr>
          <p:cNvPicPr>
            <a:picLocks noChangeAspect="1"/>
          </p:cNvPicPr>
          <p:nvPr/>
        </p:nvPicPr>
        <p:blipFill>
          <a:blip r:embed="rId5"/>
          <a:stretch>
            <a:fillRect/>
          </a:stretch>
        </p:blipFill>
        <p:spPr>
          <a:xfrm>
            <a:off x="7757567" y="3060996"/>
            <a:ext cx="3413715" cy="3413715"/>
          </a:xfrm>
          <a:prstGeom prst="rect">
            <a:avLst/>
          </a:prstGeom>
        </p:spPr>
      </p:pic>
    </p:spTree>
    <p:extLst>
      <p:ext uri="{BB962C8B-B14F-4D97-AF65-F5344CB8AC3E}">
        <p14:creationId xmlns:p14="http://schemas.microsoft.com/office/powerpoint/2010/main" val="2817250536"/>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6959894-DF94-E941-BA03-F08696ADC76D}"/>
              </a:ext>
            </a:extLst>
          </p:cNvPr>
          <p:cNvSpPr>
            <a:spLocks noGrp="1"/>
          </p:cNvSpPr>
          <p:nvPr>
            <p:ph idx="1"/>
          </p:nvPr>
        </p:nvSpPr>
        <p:spPr>
          <a:xfrm>
            <a:off x="585851" y="1751387"/>
            <a:ext cx="11436816" cy="5021055"/>
          </a:xfrm>
        </p:spPr>
        <p:txBody>
          <a:bodyPr>
            <a:noAutofit/>
          </a:bodyPr>
          <a:lstStyle/>
          <a:p>
            <a:pPr marL="0" indent="0">
              <a:buNone/>
            </a:pPr>
            <a:r>
              <a:rPr lang="en-US" dirty="0">
                <a:highlight>
                  <a:srgbClr val="FFFF00"/>
                </a:highlight>
              </a:rPr>
              <a:t>Domestic Economic War (aka the Great Reset)</a:t>
            </a:r>
          </a:p>
          <a:p>
            <a:pPr lvl="1"/>
            <a:r>
              <a:rPr lang="en-US" dirty="0" err="1"/>
              <a:t>Debanking</a:t>
            </a:r>
            <a:r>
              <a:rPr lang="en-US" dirty="0"/>
              <a:t>, Deplatforming, Silencing</a:t>
            </a:r>
          </a:p>
        </p:txBody>
      </p:sp>
      <p:sp>
        <p:nvSpPr>
          <p:cNvPr id="8" name="Title 1">
            <a:extLst>
              <a:ext uri="{FF2B5EF4-FFF2-40B4-BE49-F238E27FC236}">
                <a16:creationId xmlns:a16="http://schemas.microsoft.com/office/drawing/2014/main" id="{1D159282-F0E2-C44A-8B54-4520C81CDCCC}"/>
              </a:ext>
            </a:extLst>
          </p:cNvPr>
          <p:cNvSpPr>
            <a:spLocks noGrp="1"/>
          </p:cNvSpPr>
          <p:nvPr>
            <p:ph type="title"/>
          </p:nvPr>
        </p:nvSpPr>
        <p:spPr>
          <a:xfrm>
            <a:off x="3218688" y="274637"/>
            <a:ext cx="8973312" cy="1285939"/>
          </a:xfrm>
        </p:spPr>
        <p:txBody>
          <a:bodyPr>
            <a:noAutofit/>
          </a:bodyPr>
          <a:lstStyle/>
          <a:p>
            <a:r>
              <a:rPr lang="en-US" sz="4267" dirty="0">
                <a:solidFill>
                  <a:schemeClr val="bg1"/>
                </a:solidFill>
              </a:rPr>
              <a:t>The Economic Wars Today</a:t>
            </a:r>
          </a:p>
        </p:txBody>
      </p:sp>
      <p:pic>
        <p:nvPicPr>
          <p:cNvPr id="10" name="Picture 9" descr="A person in a suit&#10;&#10;Description automatically generated">
            <a:extLst>
              <a:ext uri="{FF2B5EF4-FFF2-40B4-BE49-F238E27FC236}">
                <a16:creationId xmlns:a16="http://schemas.microsoft.com/office/drawing/2014/main" id="{A76F7914-99F5-778B-CDFF-1FBD3B4BFA06}"/>
              </a:ext>
            </a:extLst>
          </p:cNvPr>
          <p:cNvPicPr>
            <a:picLocks noChangeAspect="1"/>
          </p:cNvPicPr>
          <p:nvPr/>
        </p:nvPicPr>
        <p:blipFill>
          <a:blip r:embed="rId3"/>
          <a:stretch>
            <a:fillRect/>
          </a:stretch>
        </p:blipFill>
        <p:spPr>
          <a:xfrm>
            <a:off x="1" y="3315490"/>
            <a:ext cx="6264260" cy="3532431"/>
          </a:xfrm>
          <a:prstGeom prst="rect">
            <a:avLst/>
          </a:prstGeom>
        </p:spPr>
      </p:pic>
      <p:sp>
        <p:nvSpPr>
          <p:cNvPr id="12" name="TextBox 11">
            <a:extLst>
              <a:ext uri="{FF2B5EF4-FFF2-40B4-BE49-F238E27FC236}">
                <a16:creationId xmlns:a16="http://schemas.microsoft.com/office/drawing/2014/main" id="{ED88538C-697C-3EF1-AD0A-E52705CB2D70}"/>
              </a:ext>
            </a:extLst>
          </p:cNvPr>
          <p:cNvSpPr txBox="1"/>
          <p:nvPr/>
        </p:nvSpPr>
        <p:spPr>
          <a:xfrm>
            <a:off x="6401363" y="3403005"/>
            <a:ext cx="5927740" cy="3149645"/>
          </a:xfrm>
          <a:prstGeom prst="rect">
            <a:avLst/>
          </a:prstGeom>
          <a:noFill/>
        </p:spPr>
        <p:txBody>
          <a:bodyPr wrap="square">
            <a:spAutoFit/>
          </a:bodyPr>
          <a:lstStyle/>
          <a:p>
            <a:pPr defTabSz="609585"/>
            <a:r>
              <a:rPr lang="en-US" sz="2400" i="1" dirty="0">
                <a:solidFill>
                  <a:prstClr val="black"/>
                </a:solidFill>
                <a:highlight>
                  <a:srgbClr val="FFFF00"/>
                </a:highlight>
                <a:latin typeface="Calibri"/>
              </a:rPr>
              <a:t>'If you are a member of a pro-Trump movement who is donating…to this kind of thing, then you ought to be worried</a:t>
            </a:r>
            <a:r>
              <a:rPr lang="en-US" sz="2400" i="1" dirty="0">
                <a:solidFill>
                  <a:prstClr val="black"/>
                </a:solidFill>
                <a:latin typeface="Calibri"/>
              </a:rPr>
              <a:t>,' said </a:t>
            </a:r>
            <a:r>
              <a:rPr lang="en-US" sz="2400" i="1" dirty="0" err="1">
                <a:solidFill>
                  <a:prstClr val="black"/>
                </a:solidFill>
                <a:latin typeface="Calibri"/>
              </a:rPr>
              <a:t>Lametti</a:t>
            </a:r>
            <a:r>
              <a:rPr lang="en-US" sz="2400" i="1" dirty="0">
                <a:solidFill>
                  <a:prstClr val="black"/>
                </a:solidFill>
                <a:latin typeface="Calibri"/>
              </a:rPr>
              <a:t>. </a:t>
            </a:r>
            <a:r>
              <a:rPr lang="en-US" sz="2400" i="1" dirty="0" err="1">
                <a:solidFill>
                  <a:prstClr val="black"/>
                </a:solidFill>
                <a:latin typeface="Calibri"/>
              </a:rPr>
              <a:t>Lametti</a:t>
            </a:r>
            <a:r>
              <a:rPr lang="en-US" sz="2400" i="1" dirty="0">
                <a:solidFill>
                  <a:prstClr val="black"/>
                </a:solidFill>
                <a:latin typeface="Calibri"/>
              </a:rPr>
              <a:t> defended the government seizure of bank accounts tied to the protests against vaccine mandates as a simple 'extending' of the procedures used to stop 'terrorist financing’. </a:t>
            </a:r>
          </a:p>
          <a:p>
            <a:pPr defTabSz="609585"/>
            <a:r>
              <a:rPr lang="en-US" sz="667" i="1" dirty="0">
                <a:solidFill>
                  <a:prstClr val="black"/>
                </a:solidFill>
                <a:latin typeface="Calibri"/>
                <a:hlinkClick r:id="rId4"/>
              </a:rPr>
              <a:t>https://www.dailymail.co.uk/news/article-10523525/Trudeaus-justice-minister-compares-Freedom-Convoy-donations-terrorist-financing.html</a:t>
            </a:r>
            <a:r>
              <a:rPr lang="en-US" sz="667" i="1" dirty="0">
                <a:solidFill>
                  <a:prstClr val="black"/>
                </a:solidFill>
                <a:latin typeface="Calibri"/>
              </a:rPr>
              <a:t> </a:t>
            </a:r>
          </a:p>
        </p:txBody>
      </p:sp>
    </p:spTree>
    <p:extLst>
      <p:ext uri="{BB962C8B-B14F-4D97-AF65-F5344CB8AC3E}">
        <p14:creationId xmlns:p14="http://schemas.microsoft.com/office/powerpoint/2010/main" val="4048933290"/>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D4525D-18F5-6B3F-E0C4-AB51FE934BE2}"/>
              </a:ext>
            </a:extLst>
          </p:cNvPr>
          <p:cNvPicPr>
            <a:picLocks noChangeAspect="1"/>
          </p:cNvPicPr>
          <p:nvPr/>
        </p:nvPicPr>
        <p:blipFill>
          <a:blip r:embed="rId2"/>
          <a:stretch>
            <a:fillRect/>
          </a:stretch>
        </p:blipFill>
        <p:spPr>
          <a:xfrm>
            <a:off x="5858736" y="2212325"/>
            <a:ext cx="6140137" cy="3916043"/>
          </a:xfrm>
          <a:prstGeom prst="rect">
            <a:avLst/>
          </a:prstGeom>
        </p:spPr>
      </p:pic>
      <p:sp>
        <p:nvSpPr>
          <p:cNvPr id="4" name="Rectangle 4">
            <a:extLst>
              <a:ext uri="{FF2B5EF4-FFF2-40B4-BE49-F238E27FC236}">
                <a16:creationId xmlns:a16="http://schemas.microsoft.com/office/drawing/2014/main" id="{EDFE8440-2F16-814E-A97D-B44413409D06}"/>
              </a:ext>
            </a:extLst>
          </p:cNvPr>
          <p:cNvSpPr>
            <a:spLocks noGrp="1" noChangeArrowheads="1"/>
          </p:cNvSpPr>
          <p:nvPr>
            <p:ph type="title"/>
          </p:nvPr>
        </p:nvSpPr>
        <p:spPr>
          <a:xfrm>
            <a:off x="3202983" y="320981"/>
            <a:ext cx="8931356" cy="1143000"/>
          </a:xfrm>
        </p:spPr>
        <p:txBody>
          <a:bodyPr>
            <a:normAutofit/>
          </a:bodyPr>
          <a:lstStyle/>
          <a:p>
            <a:pPr>
              <a:defRPr/>
            </a:pPr>
            <a:r>
              <a:rPr lang="en-US" sz="4800" dirty="0">
                <a:solidFill>
                  <a:srgbClr val="FFFFFF"/>
                </a:solidFill>
              </a:rPr>
              <a:t>Money as a Weapon</a:t>
            </a:r>
          </a:p>
        </p:txBody>
      </p:sp>
      <p:sp>
        <p:nvSpPr>
          <p:cNvPr id="5" name="Content Placeholder 2">
            <a:extLst>
              <a:ext uri="{FF2B5EF4-FFF2-40B4-BE49-F238E27FC236}">
                <a16:creationId xmlns:a16="http://schemas.microsoft.com/office/drawing/2014/main" id="{A8DEEB29-E3B8-5C46-8FD7-8DB56A86F3DF}"/>
              </a:ext>
            </a:extLst>
          </p:cNvPr>
          <p:cNvSpPr txBox="1">
            <a:spLocks/>
          </p:cNvSpPr>
          <p:nvPr/>
        </p:nvSpPr>
        <p:spPr>
          <a:xfrm>
            <a:off x="1" y="2557082"/>
            <a:ext cx="6559943" cy="4191621"/>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189" indent="-457189" defTabSz="609585"/>
            <a:r>
              <a:rPr lang="en-US" sz="4800" dirty="0">
                <a:solidFill>
                  <a:prstClr val="black"/>
                </a:solidFill>
                <a:latin typeface="Calibri"/>
              </a:rPr>
              <a:t>Biden Bucks</a:t>
            </a:r>
          </a:p>
          <a:p>
            <a:pPr marL="990575" lvl="1" indent="-380990" defTabSz="609585"/>
            <a:r>
              <a:rPr lang="en-US" sz="2667" dirty="0">
                <a:solidFill>
                  <a:prstClr val="black"/>
                </a:solidFill>
                <a:highlight>
                  <a:srgbClr val="FFFF00"/>
                </a:highlight>
                <a:latin typeface="Arial" panose="020B0604020202020204" pitchFamily="34" charset="0"/>
              </a:rPr>
              <a:t>Executive Order – Number 14067. </a:t>
            </a:r>
          </a:p>
          <a:p>
            <a:pPr marL="990575" lvl="1" indent="-380990" defTabSz="609585"/>
            <a:r>
              <a:rPr lang="en-US" sz="2667" dirty="0">
                <a:solidFill>
                  <a:prstClr val="black"/>
                </a:solidFill>
                <a:latin typeface="Arial" panose="020B0604020202020204" pitchFamily="34" charset="0"/>
              </a:rPr>
              <a:t>The Executive order is 37 pages long, dated March 9, 2022.</a:t>
            </a:r>
          </a:p>
          <a:p>
            <a:pPr marL="990575" lvl="1" indent="-380990" defTabSz="609585"/>
            <a:r>
              <a:rPr lang="en-US" sz="2667" dirty="0">
                <a:solidFill>
                  <a:prstClr val="black"/>
                </a:solidFill>
                <a:latin typeface="Arial" panose="020B0604020202020204" pitchFamily="34" charset="0"/>
              </a:rPr>
              <a:t>All about CONTROL</a:t>
            </a:r>
          </a:p>
          <a:p>
            <a:pPr marL="990575" lvl="1" indent="-380990" defTabSz="609585"/>
            <a:r>
              <a:rPr lang="en-US" sz="2667" dirty="0">
                <a:solidFill>
                  <a:prstClr val="black"/>
                </a:solidFill>
                <a:latin typeface="Arial" panose="020B0604020202020204" pitchFamily="34" charset="0"/>
              </a:rPr>
              <a:t>DEI</a:t>
            </a:r>
          </a:p>
          <a:p>
            <a:pPr marL="990575" lvl="1" indent="-380990" defTabSz="609585"/>
            <a:r>
              <a:rPr lang="en-US" sz="2667" dirty="0">
                <a:solidFill>
                  <a:prstClr val="black"/>
                </a:solidFill>
                <a:latin typeface="Arial" panose="020B0604020202020204" pitchFamily="34" charset="0"/>
              </a:rPr>
              <a:t>Climate Change</a:t>
            </a:r>
            <a:endParaRPr lang="en-US" sz="2667" dirty="0">
              <a:solidFill>
                <a:prstClr val="black"/>
              </a:solidFill>
              <a:latin typeface="Calibri"/>
            </a:endParaRPr>
          </a:p>
        </p:txBody>
      </p:sp>
    </p:spTree>
    <p:extLst>
      <p:ext uri="{BB962C8B-B14F-4D97-AF65-F5344CB8AC3E}">
        <p14:creationId xmlns:p14="http://schemas.microsoft.com/office/powerpoint/2010/main" val="3693972258"/>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6959894-DF94-E941-BA03-F08696ADC76D}"/>
              </a:ext>
            </a:extLst>
          </p:cNvPr>
          <p:cNvSpPr>
            <a:spLocks noGrp="1"/>
          </p:cNvSpPr>
          <p:nvPr>
            <p:ph idx="1"/>
          </p:nvPr>
        </p:nvSpPr>
        <p:spPr>
          <a:xfrm>
            <a:off x="585851" y="1751387"/>
            <a:ext cx="11436816" cy="5021055"/>
          </a:xfrm>
        </p:spPr>
        <p:txBody>
          <a:bodyPr>
            <a:noAutofit/>
          </a:bodyPr>
          <a:lstStyle/>
          <a:p>
            <a:pPr marL="0" indent="0">
              <a:buNone/>
            </a:pPr>
            <a:r>
              <a:rPr lang="en-US" dirty="0">
                <a:highlight>
                  <a:srgbClr val="FFFF00"/>
                </a:highlight>
              </a:rPr>
              <a:t>Domestic Economic War (aka the Great Reset)</a:t>
            </a:r>
          </a:p>
          <a:p>
            <a:pPr lvl="1"/>
            <a:r>
              <a:rPr lang="en-US" dirty="0"/>
              <a:t>Coming soon: CBDC</a:t>
            </a:r>
          </a:p>
          <a:p>
            <a:pPr lvl="1"/>
            <a:r>
              <a:rPr lang="en-US" dirty="0"/>
              <a:t>aka “total control” like “mark of the Beast”</a:t>
            </a:r>
          </a:p>
          <a:p>
            <a:pPr lvl="8"/>
            <a:r>
              <a:rPr lang="en-US" b="1" dirty="0"/>
              <a:t>Who can spend</a:t>
            </a:r>
          </a:p>
          <a:p>
            <a:pPr lvl="8"/>
            <a:r>
              <a:rPr lang="en-US" b="1" dirty="0"/>
              <a:t>What you can buy</a:t>
            </a:r>
          </a:p>
          <a:p>
            <a:pPr lvl="8"/>
            <a:r>
              <a:rPr lang="en-US" b="1" dirty="0"/>
              <a:t>When you can spend</a:t>
            </a:r>
          </a:p>
          <a:p>
            <a:pPr lvl="8"/>
            <a:r>
              <a:rPr lang="en-US" b="1" dirty="0"/>
              <a:t>Where you can buy</a:t>
            </a:r>
          </a:p>
          <a:p>
            <a:pPr lvl="8"/>
            <a:r>
              <a:rPr lang="en-US" b="1" dirty="0"/>
              <a:t>Why you can buy</a:t>
            </a:r>
          </a:p>
          <a:p>
            <a:pPr lvl="8"/>
            <a:r>
              <a:rPr lang="en-US" b="1" dirty="0"/>
              <a:t>How you/ can spend</a:t>
            </a:r>
          </a:p>
          <a:p>
            <a:pPr lvl="1"/>
            <a:endParaRPr lang="en-US" dirty="0"/>
          </a:p>
        </p:txBody>
      </p:sp>
      <p:sp>
        <p:nvSpPr>
          <p:cNvPr id="8" name="Title 1">
            <a:extLst>
              <a:ext uri="{FF2B5EF4-FFF2-40B4-BE49-F238E27FC236}">
                <a16:creationId xmlns:a16="http://schemas.microsoft.com/office/drawing/2014/main" id="{1D159282-F0E2-C44A-8B54-4520C81CDCCC}"/>
              </a:ext>
            </a:extLst>
          </p:cNvPr>
          <p:cNvSpPr>
            <a:spLocks noGrp="1"/>
          </p:cNvSpPr>
          <p:nvPr>
            <p:ph type="title"/>
          </p:nvPr>
        </p:nvSpPr>
        <p:spPr>
          <a:xfrm>
            <a:off x="3218688" y="274637"/>
            <a:ext cx="8973312" cy="1285939"/>
          </a:xfrm>
        </p:spPr>
        <p:txBody>
          <a:bodyPr>
            <a:noAutofit/>
          </a:bodyPr>
          <a:lstStyle/>
          <a:p>
            <a:r>
              <a:rPr lang="en-US" sz="4267" dirty="0">
                <a:solidFill>
                  <a:schemeClr val="bg1"/>
                </a:solidFill>
              </a:rPr>
              <a:t>The Economic Wars Today</a:t>
            </a:r>
          </a:p>
        </p:txBody>
      </p:sp>
      <p:pic>
        <p:nvPicPr>
          <p:cNvPr id="12" name="Picture 11">
            <a:extLst>
              <a:ext uri="{FF2B5EF4-FFF2-40B4-BE49-F238E27FC236}">
                <a16:creationId xmlns:a16="http://schemas.microsoft.com/office/drawing/2014/main" id="{8585123B-7D4E-0301-E55D-04BC5368C7E9}"/>
              </a:ext>
            </a:extLst>
          </p:cNvPr>
          <p:cNvPicPr>
            <a:picLocks noChangeAspect="1"/>
          </p:cNvPicPr>
          <p:nvPr/>
        </p:nvPicPr>
        <p:blipFill>
          <a:blip r:embed="rId3"/>
          <a:stretch>
            <a:fillRect/>
          </a:stretch>
        </p:blipFill>
        <p:spPr>
          <a:xfrm>
            <a:off x="976620" y="3868576"/>
            <a:ext cx="4484137" cy="2989425"/>
          </a:xfrm>
          <a:prstGeom prst="rect">
            <a:avLst/>
          </a:prstGeom>
        </p:spPr>
      </p:pic>
    </p:spTree>
    <p:extLst>
      <p:ext uri="{BB962C8B-B14F-4D97-AF65-F5344CB8AC3E}">
        <p14:creationId xmlns:p14="http://schemas.microsoft.com/office/powerpoint/2010/main" val="714833775"/>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conomic-War-Room-Deck-TitlePPT.jpg" descr="/Users/russelllake/Desktop/NSIC 2016 Items/War Room Show/War Room Show Deck/PowerPoint Background 16x9/Economic-War-Room-Deck-TitlePPT.jpg"/>
          <p:cNvPicPr>
            <a:picLocks noChangeAspect="1"/>
          </p:cNvPicPr>
          <p:nvPr/>
        </p:nvPicPr>
        <p:blipFill>
          <a:blip r:embed="rId3" r:link="rId4" cstate="print">
            <a:extLst>
              <a:ext uri="{28A0092B-C50C-407E-A947-70E740481C1C}">
                <a14:useLocalDpi xmlns:a14="http://schemas.microsoft.com/office/drawing/2010/main"/>
              </a:ext>
            </a:extLst>
          </a:blip>
          <a:stretch>
            <a:fillRect/>
          </a:stretch>
        </p:blipFill>
        <p:spPr>
          <a:xfrm>
            <a:off x="5414" y="0"/>
            <a:ext cx="12181172" cy="6858000"/>
          </a:xfrm>
          <a:prstGeom prst="rect">
            <a:avLst/>
          </a:prstGeom>
        </p:spPr>
      </p:pic>
      <p:pic>
        <p:nvPicPr>
          <p:cNvPr id="2" name="Picture 1">
            <a:extLst>
              <a:ext uri="{FF2B5EF4-FFF2-40B4-BE49-F238E27FC236}">
                <a16:creationId xmlns:a16="http://schemas.microsoft.com/office/drawing/2014/main" id="{2490629B-2FC8-9845-8146-F6FABF0459FA}"/>
              </a:ext>
            </a:extLst>
          </p:cNvPr>
          <p:cNvPicPr>
            <a:picLocks noChangeAspect="1"/>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829477825"/>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EDFE8440-2F16-814E-A97D-B44413409D06}"/>
              </a:ext>
            </a:extLst>
          </p:cNvPr>
          <p:cNvSpPr>
            <a:spLocks noGrp="1" noChangeArrowheads="1"/>
          </p:cNvSpPr>
          <p:nvPr>
            <p:ph type="title"/>
          </p:nvPr>
        </p:nvSpPr>
        <p:spPr>
          <a:xfrm>
            <a:off x="3202983" y="320981"/>
            <a:ext cx="8931356" cy="1143000"/>
          </a:xfrm>
        </p:spPr>
        <p:txBody>
          <a:bodyPr>
            <a:normAutofit/>
          </a:bodyPr>
          <a:lstStyle/>
          <a:p>
            <a:pPr>
              <a:defRPr/>
            </a:pPr>
            <a:r>
              <a:rPr lang="en-US" sz="4800" dirty="0">
                <a:solidFill>
                  <a:srgbClr val="FFFFFF"/>
                </a:solidFill>
              </a:rPr>
              <a:t>The Future of Money?</a:t>
            </a:r>
          </a:p>
        </p:txBody>
      </p:sp>
      <p:pic>
        <p:nvPicPr>
          <p:cNvPr id="6" name="Picture 5" descr="A white cover with blue dots and a sphere&#10;&#10;Description automatically generated">
            <a:extLst>
              <a:ext uri="{FF2B5EF4-FFF2-40B4-BE49-F238E27FC236}">
                <a16:creationId xmlns:a16="http://schemas.microsoft.com/office/drawing/2014/main" id="{E1D6A21F-EFDF-E34F-9889-391D32A4BF4B}"/>
              </a:ext>
            </a:extLst>
          </p:cNvPr>
          <p:cNvPicPr>
            <a:picLocks noChangeAspect="1"/>
          </p:cNvPicPr>
          <p:nvPr/>
        </p:nvPicPr>
        <p:blipFill>
          <a:blip r:embed="rId2"/>
          <a:stretch>
            <a:fillRect/>
          </a:stretch>
        </p:blipFill>
        <p:spPr>
          <a:xfrm>
            <a:off x="151051" y="1530523"/>
            <a:ext cx="4337331" cy="5349083"/>
          </a:xfrm>
          <a:prstGeom prst="rect">
            <a:avLst/>
          </a:prstGeom>
        </p:spPr>
      </p:pic>
      <p:pic>
        <p:nvPicPr>
          <p:cNvPr id="2" name="Picture 1" descr="A group of people sitting at a podium&#10;&#10;Description automatically generated">
            <a:extLst>
              <a:ext uri="{FF2B5EF4-FFF2-40B4-BE49-F238E27FC236}">
                <a16:creationId xmlns:a16="http://schemas.microsoft.com/office/drawing/2014/main" id="{D183B4E1-E536-623A-FA62-FFB432770B1F}"/>
              </a:ext>
            </a:extLst>
          </p:cNvPr>
          <p:cNvPicPr>
            <a:picLocks noChangeAspect="1"/>
          </p:cNvPicPr>
          <p:nvPr/>
        </p:nvPicPr>
        <p:blipFill>
          <a:blip r:embed="rId3"/>
          <a:stretch>
            <a:fillRect/>
          </a:stretch>
        </p:blipFill>
        <p:spPr>
          <a:xfrm>
            <a:off x="4600517" y="1552130"/>
            <a:ext cx="7533823" cy="5305871"/>
          </a:xfrm>
          <a:prstGeom prst="rect">
            <a:avLst/>
          </a:prstGeom>
        </p:spPr>
      </p:pic>
    </p:spTree>
    <p:extLst>
      <p:ext uri="{BB962C8B-B14F-4D97-AF65-F5344CB8AC3E}">
        <p14:creationId xmlns:p14="http://schemas.microsoft.com/office/powerpoint/2010/main" val="3394591041"/>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6959894-DF94-E941-BA03-F08696ADC76D}"/>
              </a:ext>
            </a:extLst>
          </p:cNvPr>
          <p:cNvSpPr>
            <a:spLocks noGrp="1"/>
          </p:cNvSpPr>
          <p:nvPr>
            <p:ph idx="1"/>
          </p:nvPr>
        </p:nvSpPr>
        <p:spPr>
          <a:xfrm>
            <a:off x="1" y="1560576"/>
            <a:ext cx="11310567" cy="5132456"/>
          </a:xfrm>
        </p:spPr>
        <p:txBody>
          <a:bodyPr>
            <a:noAutofit/>
          </a:bodyPr>
          <a:lstStyle/>
          <a:p>
            <a:pPr marL="0" indent="0">
              <a:buNone/>
            </a:pPr>
            <a:r>
              <a:rPr lang="en-US" dirty="0">
                <a:highlight>
                  <a:srgbClr val="FFFF00"/>
                </a:highlight>
              </a:rPr>
              <a:t>Foreign Stated GOAL is to Displace the US Dollar</a:t>
            </a:r>
          </a:p>
          <a:p>
            <a:pPr lvl="2"/>
            <a:r>
              <a:rPr lang="en-US" dirty="0"/>
              <a:t>Putin started in 2008, tried to crash our economy.</a:t>
            </a:r>
          </a:p>
          <a:p>
            <a:pPr marL="1828754" lvl="3" indent="0">
              <a:buNone/>
            </a:pPr>
            <a:r>
              <a:rPr lang="en-US" dirty="0"/>
              <a:t>[Our total reported Federal Debt was $10 trillion]</a:t>
            </a:r>
          </a:p>
          <a:p>
            <a:pPr lvl="2"/>
            <a:r>
              <a:rPr lang="en-US" dirty="0"/>
              <a:t>Chinese started in 2013 with rise of Xi.</a:t>
            </a:r>
          </a:p>
          <a:p>
            <a:pPr marL="1828754" lvl="3" indent="0">
              <a:buNone/>
            </a:pPr>
            <a:r>
              <a:rPr lang="en-US" dirty="0"/>
              <a:t>[Our total reported Federal Debt was $16.7 trillion]</a:t>
            </a:r>
          </a:p>
          <a:p>
            <a:pPr lvl="2"/>
            <a:r>
              <a:rPr lang="en-US" dirty="0">
                <a:highlight>
                  <a:srgbClr val="FFFF00"/>
                </a:highlight>
              </a:rPr>
              <a:t>Real Goal is to bankrupt us. </a:t>
            </a:r>
          </a:p>
          <a:p>
            <a:pPr marL="1828754" lvl="3" indent="0">
              <a:buNone/>
            </a:pPr>
            <a:r>
              <a:rPr lang="en-US" dirty="0"/>
              <a:t>[Our current total reported Federal Debt</a:t>
            </a:r>
            <a:br>
              <a:rPr lang="en-US" dirty="0"/>
            </a:br>
            <a:r>
              <a:rPr lang="en-US" dirty="0"/>
              <a:t>is $34.3 trillion] China in 2008 held</a:t>
            </a:r>
            <a:br>
              <a:rPr lang="en-US" dirty="0"/>
            </a:br>
            <a:r>
              <a:rPr lang="en-US" dirty="0"/>
              <a:t>10% of our debt. Now holds 2-3%.</a:t>
            </a:r>
          </a:p>
        </p:txBody>
      </p:sp>
      <p:sp>
        <p:nvSpPr>
          <p:cNvPr id="8" name="Title 1">
            <a:extLst>
              <a:ext uri="{FF2B5EF4-FFF2-40B4-BE49-F238E27FC236}">
                <a16:creationId xmlns:a16="http://schemas.microsoft.com/office/drawing/2014/main" id="{1D159282-F0E2-C44A-8B54-4520C81CDCCC}"/>
              </a:ext>
            </a:extLst>
          </p:cNvPr>
          <p:cNvSpPr>
            <a:spLocks noGrp="1"/>
          </p:cNvSpPr>
          <p:nvPr>
            <p:ph type="title"/>
          </p:nvPr>
        </p:nvSpPr>
        <p:spPr>
          <a:xfrm>
            <a:off x="3218688" y="274637"/>
            <a:ext cx="8973312" cy="1285939"/>
          </a:xfrm>
        </p:spPr>
        <p:txBody>
          <a:bodyPr>
            <a:noAutofit/>
          </a:bodyPr>
          <a:lstStyle/>
          <a:p>
            <a:r>
              <a:rPr lang="en-US" sz="4267" dirty="0">
                <a:solidFill>
                  <a:schemeClr val="bg1"/>
                </a:solidFill>
              </a:rPr>
              <a:t>The Foreign Economic War</a:t>
            </a:r>
          </a:p>
        </p:txBody>
      </p:sp>
      <p:pic>
        <p:nvPicPr>
          <p:cNvPr id="3" name="Picture 2">
            <a:extLst>
              <a:ext uri="{FF2B5EF4-FFF2-40B4-BE49-F238E27FC236}">
                <a16:creationId xmlns:a16="http://schemas.microsoft.com/office/drawing/2014/main" id="{C546A8EE-88AB-60CA-75F1-B74D620EA18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705345" y="4693978"/>
            <a:ext cx="4349657" cy="1791036"/>
          </a:xfrm>
          <a:prstGeom prst="rect">
            <a:avLst/>
          </a:prstGeom>
        </p:spPr>
      </p:pic>
    </p:spTree>
    <p:extLst>
      <p:ext uri="{BB962C8B-B14F-4D97-AF65-F5344CB8AC3E}">
        <p14:creationId xmlns:p14="http://schemas.microsoft.com/office/powerpoint/2010/main" val="809071052"/>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6959894-DF94-E941-BA03-F08696ADC76D}"/>
              </a:ext>
            </a:extLst>
          </p:cNvPr>
          <p:cNvSpPr>
            <a:spLocks noGrp="1"/>
          </p:cNvSpPr>
          <p:nvPr>
            <p:ph idx="1"/>
          </p:nvPr>
        </p:nvSpPr>
        <p:spPr>
          <a:xfrm>
            <a:off x="1" y="1560577"/>
            <a:ext cx="10873273" cy="902705"/>
          </a:xfrm>
        </p:spPr>
        <p:txBody>
          <a:bodyPr>
            <a:noAutofit/>
          </a:bodyPr>
          <a:lstStyle/>
          <a:p>
            <a:pPr marL="0" indent="0">
              <a:buNone/>
            </a:pPr>
            <a:r>
              <a:rPr lang="en-US" dirty="0">
                <a:highlight>
                  <a:srgbClr val="FFFF00"/>
                </a:highlight>
              </a:rPr>
              <a:t>Foreign Stated GOAL is to Displace the US Dollar</a:t>
            </a:r>
          </a:p>
        </p:txBody>
      </p:sp>
      <p:sp>
        <p:nvSpPr>
          <p:cNvPr id="8" name="Title 1">
            <a:extLst>
              <a:ext uri="{FF2B5EF4-FFF2-40B4-BE49-F238E27FC236}">
                <a16:creationId xmlns:a16="http://schemas.microsoft.com/office/drawing/2014/main" id="{1D159282-F0E2-C44A-8B54-4520C81CDCCC}"/>
              </a:ext>
            </a:extLst>
          </p:cNvPr>
          <p:cNvSpPr>
            <a:spLocks noGrp="1"/>
          </p:cNvSpPr>
          <p:nvPr>
            <p:ph type="title"/>
          </p:nvPr>
        </p:nvSpPr>
        <p:spPr>
          <a:xfrm>
            <a:off x="3218688" y="274637"/>
            <a:ext cx="8973312" cy="1285939"/>
          </a:xfrm>
        </p:spPr>
        <p:txBody>
          <a:bodyPr>
            <a:noAutofit/>
          </a:bodyPr>
          <a:lstStyle/>
          <a:p>
            <a:r>
              <a:rPr lang="en-US" sz="4267" dirty="0">
                <a:solidFill>
                  <a:schemeClr val="bg1"/>
                </a:solidFill>
              </a:rPr>
              <a:t>The Economic Wars Today</a:t>
            </a:r>
          </a:p>
        </p:txBody>
      </p:sp>
      <p:pic>
        <p:nvPicPr>
          <p:cNvPr id="5" name="Picture 4" descr="A screenshot of a news article&#10;&#10;Description automatically generated">
            <a:extLst>
              <a:ext uri="{FF2B5EF4-FFF2-40B4-BE49-F238E27FC236}">
                <a16:creationId xmlns:a16="http://schemas.microsoft.com/office/drawing/2014/main" id="{17BBE8B5-B6CC-0A0C-9CA4-EA789F8E14F2}"/>
              </a:ext>
            </a:extLst>
          </p:cNvPr>
          <p:cNvPicPr>
            <a:picLocks noChangeAspect="1"/>
          </p:cNvPicPr>
          <p:nvPr/>
        </p:nvPicPr>
        <p:blipFill>
          <a:blip r:embed="rId3"/>
          <a:stretch>
            <a:fillRect/>
          </a:stretch>
        </p:blipFill>
        <p:spPr>
          <a:xfrm>
            <a:off x="1" y="2267017"/>
            <a:ext cx="7606111" cy="4585544"/>
          </a:xfrm>
          <a:prstGeom prst="rect">
            <a:avLst/>
          </a:prstGeom>
        </p:spPr>
      </p:pic>
      <p:pic>
        <p:nvPicPr>
          <p:cNvPr id="7" name="Picture 6">
            <a:extLst>
              <a:ext uri="{FF2B5EF4-FFF2-40B4-BE49-F238E27FC236}">
                <a16:creationId xmlns:a16="http://schemas.microsoft.com/office/drawing/2014/main" id="{C6180AB7-0F60-2A3D-8C3D-5CC9BD6343BE}"/>
              </a:ext>
            </a:extLst>
          </p:cNvPr>
          <p:cNvPicPr>
            <a:picLocks noChangeAspect="1"/>
          </p:cNvPicPr>
          <p:nvPr/>
        </p:nvPicPr>
        <p:blipFill>
          <a:blip r:embed="rId4"/>
          <a:stretch>
            <a:fillRect/>
          </a:stretch>
        </p:blipFill>
        <p:spPr>
          <a:xfrm>
            <a:off x="7606112" y="2682965"/>
            <a:ext cx="4585889" cy="3593068"/>
          </a:xfrm>
          <a:prstGeom prst="rect">
            <a:avLst/>
          </a:prstGeom>
        </p:spPr>
      </p:pic>
    </p:spTree>
    <p:extLst>
      <p:ext uri="{BB962C8B-B14F-4D97-AF65-F5344CB8AC3E}">
        <p14:creationId xmlns:p14="http://schemas.microsoft.com/office/powerpoint/2010/main" val="1277268277"/>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6959894-DF94-E941-BA03-F08696ADC76D}"/>
              </a:ext>
            </a:extLst>
          </p:cNvPr>
          <p:cNvSpPr>
            <a:spLocks noGrp="1"/>
          </p:cNvSpPr>
          <p:nvPr>
            <p:ph idx="1"/>
          </p:nvPr>
        </p:nvSpPr>
        <p:spPr>
          <a:xfrm>
            <a:off x="1" y="1560577"/>
            <a:ext cx="10873273" cy="902705"/>
          </a:xfrm>
        </p:spPr>
        <p:txBody>
          <a:bodyPr>
            <a:noAutofit/>
          </a:bodyPr>
          <a:lstStyle/>
          <a:p>
            <a:pPr marL="0" indent="0">
              <a:buNone/>
            </a:pPr>
            <a:r>
              <a:rPr lang="en-US" dirty="0">
                <a:highlight>
                  <a:srgbClr val="FFFF00"/>
                </a:highlight>
              </a:rPr>
              <a:t>Foreign Stated GOAL is to Displace the US Dollar</a:t>
            </a:r>
          </a:p>
        </p:txBody>
      </p:sp>
      <p:sp>
        <p:nvSpPr>
          <p:cNvPr id="8" name="Title 1">
            <a:extLst>
              <a:ext uri="{FF2B5EF4-FFF2-40B4-BE49-F238E27FC236}">
                <a16:creationId xmlns:a16="http://schemas.microsoft.com/office/drawing/2014/main" id="{1D159282-F0E2-C44A-8B54-4520C81CDCCC}"/>
              </a:ext>
            </a:extLst>
          </p:cNvPr>
          <p:cNvSpPr>
            <a:spLocks noGrp="1"/>
          </p:cNvSpPr>
          <p:nvPr>
            <p:ph type="title"/>
          </p:nvPr>
        </p:nvSpPr>
        <p:spPr>
          <a:xfrm>
            <a:off x="3218688" y="274637"/>
            <a:ext cx="8973312" cy="1285939"/>
          </a:xfrm>
        </p:spPr>
        <p:txBody>
          <a:bodyPr>
            <a:noAutofit/>
          </a:bodyPr>
          <a:lstStyle/>
          <a:p>
            <a:r>
              <a:rPr lang="en-US" sz="4267" dirty="0">
                <a:solidFill>
                  <a:schemeClr val="bg1"/>
                </a:solidFill>
              </a:rPr>
              <a:t>The Economic Wars Today</a:t>
            </a:r>
          </a:p>
        </p:txBody>
      </p:sp>
      <p:sp>
        <p:nvSpPr>
          <p:cNvPr id="3" name="TextBox 2">
            <a:extLst>
              <a:ext uri="{FF2B5EF4-FFF2-40B4-BE49-F238E27FC236}">
                <a16:creationId xmlns:a16="http://schemas.microsoft.com/office/drawing/2014/main" id="{827D8EEF-DCBC-346F-844B-A50B9EBBC10A}"/>
              </a:ext>
            </a:extLst>
          </p:cNvPr>
          <p:cNvSpPr txBox="1"/>
          <p:nvPr/>
        </p:nvSpPr>
        <p:spPr>
          <a:xfrm>
            <a:off x="1" y="2610683"/>
            <a:ext cx="7606111" cy="4031873"/>
          </a:xfrm>
          <a:prstGeom prst="rect">
            <a:avLst/>
          </a:prstGeom>
          <a:noFill/>
        </p:spPr>
        <p:txBody>
          <a:bodyPr wrap="square">
            <a:spAutoFit/>
          </a:bodyPr>
          <a:lstStyle/>
          <a:p>
            <a:pPr defTabSz="609585"/>
            <a:r>
              <a:rPr lang="en-US" sz="3200" i="1" dirty="0">
                <a:solidFill>
                  <a:srgbClr val="333333"/>
                </a:solidFill>
                <a:latin typeface="Chronicle SSm"/>
              </a:rPr>
              <a:t>“Mr. Panarin posits, in brief, that </a:t>
            </a:r>
            <a:r>
              <a:rPr lang="en-US" sz="3200" b="1" i="1" dirty="0">
                <a:solidFill>
                  <a:srgbClr val="333333"/>
                </a:solidFill>
                <a:highlight>
                  <a:srgbClr val="FFFF00"/>
                </a:highlight>
                <a:latin typeface="Chronicle SSm"/>
              </a:rPr>
              <a:t>mass immigration</a:t>
            </a:r>
            <a:r>
              <a:rPr lang="en-US" sz="3200" i="1" dirty="0">
                <a:solidFill>
                  <a:srgbClr val="333333"/>
                </a:solidFill>
                <a:latin typeface="Chronicle SSm"/>
              </a:rPr>
              <a:t>, </a:t>
            </a:r>
            <a:r>
              <a:rPr lang="en-US" sz="3200" b="1" i="1" dirty="0">
                <a:solidFill>
                  <a:srgbClr val="333333"/>
                </a:solidFill>
                <a:highlight>
                  <a:srgbClr val="FFFF00"/>
                </a:highlight>
                <a:latin typeface="Chronicle SSm"/>
              </a:rPr>
              <a:t>economic decline</a:t>
            </a:r>
            <a:r>
              <a:rPr lang="en-US" sz="3200" i="1" dirty="0">
                <a:solidFill>
                  <a:srgbClr val="333333"/>
                </a:solidFill>
                <a:latin typeface="Chronicle SSm"/>
              </a:rPr>
              <a:t>, and </a:t>
            </a:r>
            <a:r>
              <a:rPr lang="en-US" sz="3200" b="1" i="1" dirty="0">
                <a:solidFill>
                  <a:srgbClr val="333333"/>
                </a:solidFill>
                <a:highlight>
                  <a:srgbClr val="FFFF00"/>
                </a:highlight>
                <a:latin typeface="Chronicle SSm"/>
              </a:rPr>
              <a:t>moral degradation </a:t>
            </a:r>
            <a:r>
              <a:rPr lang="en-US" sz="3200" i="1" dirty="0">
                <a:solidFill>
                  <a:srgbClr val="333333"/>
                </a:solidFill>
                <a:latin typeface="Chronicle SSm"/>
              </a:rPr>
              <a:t>will trigger a civil war next fall and the </a:t>
            </a:r>
            <a:r>
              <a:rPr lang="en-US" sz="3200" b="1" i="1" dirty="0">
                <a:solidFill>
                  <a:srgbClr val="333333"/>
                </a:solidFill>
                <a:highlight>
                  <a:srgbClr val="FFFF00"/>
                </a:highlight>
                <a:latin typeface="Chronicle SSm"/>
              </a:rPr>
              <a:t>collapse of the dollar</a:t>
            </a:r>
            <a:r>
              <a:rPr lang="en-US" sz="3200" i="1" dirty="0">
                <a:solidFill>
                  <a:srgbClr val="333333"/>
                </a:solidFill>
                <a:latin typeface="Chronicle SSm"/>
              </a:rPr>
              <a:t>……his theory, called </a:t>
            </a:r>
            <a:r>
              <a:rPr lang="en-US" sz="3200" b="1" i="1" dirty="0">
                <a:solidFill>
                  <a:srgbClr val="333333"/>
                </a:solidFill>
                <a:highlight>
                  <a:srgbClr val="FFFF00"/>
                </a:highlight>
                <a:latin typeface="Chronicle SSm"/>
              </a:rPr>
              <a:t>U.S. foreign debt "a pyramid scheme," </a:t>
            </a:r>
            <a:r>
              <a:rPr lang="en-US" sz="3200" i="1" dirty="0">
                <a:solidFill>
                  <a:srgbClr val="333333"/>
                </a:solidFill>
                <a:latin typeface="Chronicle SSm"/>
              </a:rPr>
              <a:t>and predicted </a:t>
            </a:r>
            <a:r>
              <a:rPr lang="en-US" sz="3200" b="1" i="1" dirty="0">
                <a:solidFill>
                  <a:srgbClr val="333333"/>
                </a:solidFill>
                <a:highlight>
                  <a:srgbClr val="FFFF00"/>
                </a:highlight>
                <a:latin typeface="Chronicle SSm"/>
              </a:rPr>
              <a:t>China and Russia would usurp Washington's role as a global financial regulator</a:t>
            </a:r>
            <a:r>
              <a:rPr lang="en-US" sz="3200" b="1" i="1" dirty="0">
                <a:solidFill>
                  <a:srgbClr val="333333"/>
                </a:solidFill>
                <a:latin typeface="Chronicle SSm"/>
              </a:rPr>
              <a:t>.”</a:t>
            </a:r>
            <a:endParaRPr lang="en-US" sz="3200" b="1" i="1" dirty="0">
              <a:solidFill>
                <a:prstClr val="black"/>
              </a:solidFill>
              <a:latin typeface="Calibri"/>
            </a:endParaRPr>
          </a:p>
        </p:txBody>
      </p:sp>
      <p:pic>
        <p:nvPicPr>
          <p:cNvPr id="10" name="Picture 9">
            <a:extLst>
              <a:ext uri="{FF2B5EF4-FFF2-40B4-BE49-F238E27FC236}">
                <a16:creationId xmlns:a16="http://schemas.microsoft.com/office/drawing/2014/main" id="{C15AEA40-7D25-A030-9C33-D0520F15C176}"/>
              </a:ext>
            </a:extLst>
          </p:cNvPr>
          <p:cNvPicPr>
            <a:picLocks noChangeAspect="1"/>
          </p:cNvPicPr>
          <p:nvPr/>
        </p:nvPicPr>
        <p:blipFill>
          <a:blip r:embed="rId3"/>
          <a:stretch>
            <a:fillRect/>
          </a:stretch>
        </p:blipFill>
        <p:spPr>
          <a:xfrm>
            <a:off x="7606112" y="2682965"/>
            <a:ext cx="4585889" cy="3593068"/>
          </a:xfrm>
          <a:prstGeom prst="rect">
            <a:avLst/>
          </a:prstGeom>
        </p:spPr>
      </p:pic>
    </p:spTree>
    <p:extLst>
      <p:ext uri="{BB962C8B-B14F-4D97-AF65-F5344CB8AC3E}">
        <p14:creationId xmlns:p14="http://schemas.microsoft.com/office/powerpoint/2010/main" val="1486778042"/>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6959894-DF94-E941-BA03-F08696ADC76D}"/>
              </a:ext>
            </a:extLst>
          </p:cNvPr>
          <p:cNvSpPr>
            <a:spLocks noGrp="1"/>
          </p:cNvSpPr>
          <p:nvPr>
            <p:ph idx="1"/>
          </p:nvPr>
        </p:nvSpPr>
        <p:spPr>
          <a:xfrm>
            <a:off x="1" y="1560577"/>
            <a:ext cx="10873273" cy="902705"/>
          </a:xfrm>
        </p:spPr>
        <p:txBody>
          <a:bodyPr>
            <a:noAutofit/>
          </a:bodyPr>
          <a:lstStyle/>
          <a:p>
            <a:pPr marL="0" indent="0">
              <a:buNone/>
            </a:pPr>
            <a:r>
              <a:rPr lang="en-US" dirty="0">
                <a:highlight>
                  <a:srgbClr val="FFFF00"/>
                </a:highlight>
              </a:rPr>
              <a:t>Foreign Stated GOAL is to Displace the US Dollar</a:t>
            </a:r>
          </a:p>
        </p:txBody>
      </p:sp>
      <p:sp>
        <p:nvSpPr>
          <p:cNvPr id="8" name="Title 1">
            <a:extLst>
              <a:ext uri="{FF2B5EF4-FFF2-40B4-BE49-F238E27FC236}">
                <a16:creationId xmlns:a16="http://schemas.microsoft.com/office/drawing/2014/main" id="{1D159282-F0E2-C44A-8B54-4520C81CDCCC}"/>
              </a:ext>
            </a:extLst>
          </p:cNvPr>
          <p:cNvSpPr>
            <a:spLocks noGrp="1"/>
          </p:cNvSpPr>
          <p:nvPr>
            <p:ph type="title"/>
          </p:nvPr>
        </p:nvSpPr>
        <p:spPr>
          <a:xfrm>
            <a:off x="3218688" y="274637"/>
            <a:ext cx="8973312" cy="1285939"/>
          </a:xfrm>
        </p:spPr>
        <p:txBody>
          <a:bodyPr>
            <a:noAutofit/>
          </a:bodyPr>
          <a:lstStyle/>
          <a:p>
            <a:r>
              <a:rPr lang="en-US" sz="4267" dirty="0">
                <a:solidFill>
                  <a:schemeClr val="bg1"/>
                </a:solidFill>
              </a:rPr>
              <a:t>The Economic Wars Today</a:t>
            </a:r>
          </a:p>
        </p:txBody>
      </p:sp>
      <p:pic>
        <p:nvPicPr>
          <p:cNvPr id="2" name="Picture 1">
            <a:extLst>
              <a:ext uri="{FF2B5EF4-FFF2-40B4-BE49-F238E27FC236}">
                <a16:creationId xmlns:a16="http://schemas.microsoft.com/office/drawing/2014/main" id="{65F8F68E-86C3-572D-7F35-FC7A35C2DEC4}"/>
              </a:ext>
            </a:extLst>
          </p:cNvPr>
          <p:cNvPicPr>
            <a:picLocks noChangeAspect="1"/>
          </p:cNvPicPr>
          <p:nvPr/>
        </p:nvPicPr>
        <p:blipFill>
          <a:blip r:embed="rId3"/>
          <a:stretch>
            <a:fillRect/>
          </a:stretch>
        </p:blipFill>
        <p:spPr>
          <a:xfrm>
            <a:off x="1145012" y="2307979"/>
            <a:ext cx="4291625" cy="4550021"/>
          </a:xfrm>
          <a:prstGeom prst="rect">
            <a:avLst/>
          </a:prstGeom>
        </p:spPr>
      </p:pic>
      <p:pic>
        <p:nvPicPr>
          <p:cNvPr id="6" name="Picture 5" descr="A stack of money and a hand holding a stack of money&#10;&#10;Description automatically generated">
            <a:extLst>
              <a:ext uri="{FF2B5EF4-FFF2-40B4-BE49-F238E27FC236}">
                <a16:creationId xmlns:a16="http://schemas.microsoft.com/office/drawing/2014/main" id="{1F2E459E-61FD-8CF9-4A02-633E2506DBC7}"/>
              </a:ext>
            </a:extLst>
          </p:cNvPr>
          <p:cNvPicPr>
            <a:picLocks noChangeAspect="1"/>
          </p:cNvPicPr>
          <p:nvPr/>
        </p:nvPicPr>
        <p:blipFill>
          <a:blip r:embed="rId4"/>
          <a:stretch>
            <a:fillRect/>
          </a:stretch>
        </p:blipFill>
        <p:spPr>
          <a:xfrm>
            <a:off x="5899443" y="2298621"/>
            <a:ext cx="5526903" cy="4559379"/>
          </a:xfrm>
          <a:prstGeom prst="rect">
            <a:avLst/>
          </a:prstGeom>
        </p:spPr>
      </p:pic>
    </p:spTree>
    <p:extLst>
      <p:ext uri="{BB962C8B-B14F-4D97-AF65-F5344CB8AC3E}">
        <p14:creationId xmlns:p14="http://schemas.microsoft.com/office/powerpoint/2010/main" val="3989962146"/>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D159282-F0E2-C44A-8B54-4520C81CDCCC}"/>
              </a:ext>
            </a:extLst>
          </p:cNvPr>
          <p:cNvSpPr>
            <a:spLocks noGrp="1"/>
          </p:cNvSpPr>
          <p:nvPr>
            <p:ph type="title"/>
          </p:nvPr>
        </p:nvSpPr>
        <p:spPr>
          <a:xfrm>
            <a:off x="3218688" y="274637"/>
            <a:ext cx="8973312" cy="1285939"/>
          </a:xfrm>
        </p:spPr>
        <p:txBody>
          <a:bodyPr>
            <a:noAutofit/>
          </a:bodyPr>
          <a:lstStyle/>
          <a:p>
            <a:r>
              <a:rPr lang="en-US" sz="4267" dirty="0">
                <a:solidFill>
                  <a:schemeClr val="bg1"/>
                </a:solidFill>
              </a:rPr>
              <a:t>The Economic Wars Today</a:t>
            </a:r>
          </a:p>
        </p:txBody>
      </p:sp>
      <p:sp>
        <p:nvSpPr>
          <p:cNvPr id="4" name="Content Placeholder 2">
            <a:extLst>
              <a:ext uri="{FF2B5EF4-FFF2-40B4-BE49-F238E27FC236}">
                <a16:creationId xmlns:a16="http://schemas.microsoft.com/office/drawing/2014/main" id="{46959894-DF94-E941-BA03-F08696ADC76D}"/>
              </a:ext>
            </a:extLst>
          </p:cNvPr>
          <p:cNvSpPr>
            <a:spLocks noGrp="1"/>
          </p:cNvSpPr>
          <p:nvPr>
            <p:ph idx="1"/>
          </p:nvPr>
        </p:nvSpPr>
        <p:spPr>
          <a:xfrm>
            <a:off x="1" y="1580003"/>
            <a:ext cx="11806879" cy="5021055"/>
          </a:xfrm>
        </p:spPr>
        <p:txBody>
          <a:bodyPr>
            <a:noAutofit/>
          </a:bodyPr>
          <a:lstStyle/>
          <a:p>
            <a:r>
              <a:rPr lang="en-US" sz="3733" b="1" dirty="0"/>
              <a:t>We Are Making It Easy for Them!</a:t>
            </a:r>
          </a:p>
        </p:txBody>
      </p:sp>
      <p:pic>
        <p:nvPicPr>
          <p:cNvPr id="5" name="Picture 4" descr="A graph showing the growth of a company&#10;&#10;Description automatically generated">
            <a:extLst>
              <a:ext uri="{FF2B5EF4-FFF2-40B4-BE49-F238E27FC236}">
                <a16:creationId xmlns:a16="http://schemas.microsoft.com/office/drawing/2014/main" id="{4ACB16B4-8851-9B9D-6C14-743B226D1549}"/>
              </a:ext>
            </a:extLst>
          </p:cNvPr>
          <p:cNvPicPr>
            <a:picLocks noChangeAspect="1"/>
          </p:cNvPicPr>
          <p:nvPr/>
        </p:nvPicPr>
        <p:blipFill>
          <a:blip r:embed="rId3"/>
          <a:stretch>
            <a:fillRect/>
          </a:stretch>
        </p:blipFill>
        <p:spPr>
          <a:xfrm>
            <a:off x="914400" y="2386880"/>
            <a:ext cx="10363200" cy="4471120"/>
          </a:xfrm>
          <a:prstGeom prst="rect">
            <a:avLst/>
          </a:prstGeom>
        </p:spPr>
      </p:pic>
    </p:spTree>
    <p:extLst>
      <p:ext uri="{BB962C8B-B14F-4D97-AF65-F5344CB8AC3E}">
        <p14:creationId xmlns:p14="http://schemas.microsoft.com/office/powerpoint/2010/main" val="1537963366"/>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D159282-F0E2-C44A-8B54-4520C81CDCCC}"/>
              </a:ext>
            </a:extLst>
          </p:cNvPr>
          <p:cNvSpPr>
            <a:spLocks noGrp="1"/>
          </p:cNvSpPr>
          <p:nvPr>
            <p:ph type="title"/>
          </p:nvPr>
        </p:nvSpPr>
        <p:spPr>
          <a:xfrm>
            <a:off x="3218688" y="274637"/>
            <a:ext cx="8973312" cy="1285939"/>
          </a:xfrm>
        </p:spPr>
        <p:txBody>
          <a:bodyPr>
            <a:noAutofit/>
          </a:bodyPr>
          <a:lstStyle/>
          <a:p>
            <a:r>
              <a:rPr lang="en-US" sz="4267" dirty="0">
                <a:solidFill>
                  <a:schemeClr val="bg1"/>
                </a:solidFill>
              </a:rPr>
              <a:t>The Economic Wars Today</a:t>
            </a:r>
          </a:p>
        </p:txBody>
      </p:sp>
      <p:sp>
        <p:nvSpPr>
          <p:cNvPr id="4" name="Content Placeholder 2">
            <a:extLst>
              <a:ext uri="{FF2B5EF4-FFF2-40B4-BE49-F238E27FC236}">
                <a16:creationId xmlns:a16="http://schemas.microsoft.com/office/drawing/2014/main" id="{46959894-DF94-E941-BA03-F08696ADC76D}"/>
              </a:ext>
            </a:extLst>
          </p:cNvPr>
          <p:cNvSpPr>
            <a:spLocks noGrp="1"/>
          </p:cNvSpPr>
          <p:nvPr>
            <p:ph idx="1"/>
          </p:nvPr>
        </p:nvSpPr>
        <p:spPr>
          <a:xfrm>
            <a:off x="1" y="1580003"/>
            <a:ext cx="12019369" cy="5021055"/>
          </a:xfrm>
        </p:spPr>
        <p:txBody>
          <a:bodyPr>
            <a:noAutofit/>
          </a:bodyPr>
          <a:lstStyle/>
          <a:p>
            <a:r>
              <a:rPr lang="en-US" sz="3733" b="1" dirty="0"/>
              <a:t>Interest rates are rising, what that means.</a:t>
            </a:r>
          </a:p>
          <a:p>
            <a:pPr lvl="1"/>
            <a:r>
              <a:rPr lang="en-US" sz="2667" dirty="0"/>
              <a:t>Before Biden, our total interest on all Federal Debt was $378 billion, about 1.3% on $28 trillion (now $34 trillion). </a:t>
            </a:r>
            <a:r>
              <a:rPr lang="en-US" sz="2667" dirty="0">
                <a:highlight>
                  <a:srgbClr val="FFFF00"/>
                </a:highlight>
              </a:rPr>
              <a:t>Per citizen debt +$6,286 since June!</a:t>
            </a:r>
            <a:r>
              <a:rPr lang="en-US" sz="2667" dirty="0"/>
              <a:t>	</a:t>
            </a:r>
            <a:br>
              <a:rPr lang="en-US" sz="2667" dirty="0"/>
            </a:br>
            <a:r>
              <a:rPr lang="en-US" sz="2667" dirty="0"/>
              <a:t>Debt has gone up and so have interest rates.</a:t>
            </a:r>
          </a:p>
          <a:p>
            <a:pPr lvl="1"/>
            <a:r>
              <a:rPr lang="en-US" sz="2667" dirty="0">
                <a:highlight>
                  <a:srgbClr val="FFFF00"/>
                </a:highlight>
              </a:rPr>
              <a:t>At 5%, interest alone will be over $1.7 trillion/year or over 2/3 all our Federal personal income tax receipts. </a:t>
            </a:r>
          </a:p>
          <a:p>
            <a:pPr lvl="1"/>
            <a:r>
              <a:rPr lang="en-US" sz="2667" dirty="0">
                <a:highlight>
                  <a:srgbClr val="FFFF00"/>
                </a:highlight>
              </a:rPr>
              <a:t>$378 billion to over </a:t>
            </a:r>
            <a:br>
              <a:rPr lang="en-US" sz="2667" dirty="0">
                <a:highlight>
                  <a:srgbClr val="FFFF00"/>
                </a:highlight>
              </a:rPr>
            </a:br>
            <a:r>
              <a:rPr lang="en-US" sz="2667" dirty="0">
                <a:highlight>
                  <a:srgbClr val="FFFF00"/>
                </a:highlight>
              </a:rPr>
              <a:t>$1.7 trillion in two years?</a:t>
            </a:r>
          </a:p>
          <a:p>
            <a:pPr lvl="1"/>
            <a:r>
              <a:rPr lang="en-US" sz="2667" dirty="0">
                <a:highlight>
                  <a:srgbClr val="FFFF00"/>
                </a:highlight>
              </a:rPr>
              <a:t>Debt increased $3 trillion over</a:t>
            </a:r>
            <a:br>
              <a:rPr lang="en-US" sz="2667" dirty="0">
                <a:highlight>
                  <a:srgbClr val="FFFF00"/>
                </a:highlight>
              </a:rPr>
            </a:br>
            <a:r>
              <a:rPr lang="en-US" sz="2667" dirty="0">
                <a:highlight>
                  <a:srgbClr val="FFFF00"/>
                </a:highlight>
              </a:rPr>
              <a:t>the past year.</a:t>
            </a:r>
          </a:p>
        </p:txBody>
      </p:sp>
      <p:pic>
        <p:nvPicPr>
          <p:cNvPr id="6" name="Picture 5" descr="A screenshot of a computer&#10;&#10;Description automatically generated">
            <a:extLst>
              <a:ext uri="{FF2B5EF4-FFF2-40B4-BE49-F238E27FC236}">
                <a16:creationId xmlns:a16="http://schemas.microsoft.com/office/drawing/2014/main" id="{8CC1C146-96D8-5216-4801-F50FAC722A48}"/>
              </a:ext>
            </a:extLst>
          </p:cNvPr>
          <p:cNvPicPr>
            <a:picLocks noChangeAspect="1"/>
          </p:cNvPicPr>
          <p:nvPr/>
        </p:nvPicPr>
        <p:blipFill rotWithShape="1">
          <a:blip r:embed="rId3"/>
          <a:srcRect l="1" t="24839" r="-2446"/>
          <a:stretch/>
        </p:blipFill>
        <p:spPr>
          <a:xfrm>
            <a:off x="6078754" y="4114800"/>
            <a:ext cx="6113247" cy="2743200"/>
          </a:xfrm>
          <a:prstGeom prst="rect">
            <a:avLst/>
          </a:prstGeom>
        </p:spPr>
      </p:pic>
    </p:spTree>
    <p:extLst>
      <p:ext uri="{BB962C8B-B14F-4D97-AF65-F5344CB8AC3E}">
        <p14:creationId xmlns:p14="http://schemas.microsoft.com/office/powerpoint/2010/main" val="4046260435"/>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graph&#10;&#10;Description automatically generated">
            <a:extLst>
              <a:ext uri="{FF2B5EF4-FFF2-40B4-BE49-F238E27FC236}">
                <a16:creationId xmlns:a16="http://schemas.microsoft.com/office/drawing/2014/main" id="{6EDB2FFE-926D-46D4-FC08-1E0FBFE05B06}"/>
              </a:ext>
            </a:extLst>
          </p:cNvPr>
          <p:cNvPicPr>
            <a:picLocks noChangeAspect="1"/>
          </p:cNvPicPr>
          <p:nvPr/>
        </p:nvPicPr>
        <p:blipFill rotWithShape="1">
          <a:blip r:embed="rId3"/>
          <a:srcRect l="8797" t="9705" r="8102" b="5422"/>
          <a:stretch/>
        </p:blipFill>
        <p:spPr>
          <a:xfrm>
            <a:off x="1" y="1998135"/>
            <a:ext cx="6322243" cy="3826933"/>
          </a:xfrm>
          <a:prstGeom prst="rect">
            <a:avLst/>
          </a:prstGeom>
        </p:spPr>
      </p:pic>
      <p:sp>
        <p:nvSpPr>
          <p:cNvPr id="8" name="Title 1">
            <a:extLst>
              <a:ext uri="{FF2B5EF4-FFF2-40B4-BE49-F238E27FC236}">
                <a16:creationId xmlns:a16="http://schemas.microsoft.com/office/drawing/2014/main" id="{1D159282-F0E2-C44A-8B54-4520C81CDCCC}"/>
              </a:ext>
            </a:extLst>
          </p:cNvPr>
          <p:cNvSpPr>
            <a:spLocks noGrp="1"/>
          </p:cNvSpPr>
          <p:nvPr>
            <p:ph type="title"/>
          </p:nvPr>
        </p:nvSpPr>
        <p:spPr>
          <a:xfrm>
            <a:off x="3218688" y="274637"/>
            <a:ext cx="8973312" cy="1285939"/>
          </a:xfrm>
        </p:spPr>
        <p:txBody>
          <a:bodyPr>
            <a:noAutofit/>
          </a:bodyPr>
          <a:lstStyle/>
          <a:p>
            <a:r>
              <a:rPr lang="en-US" sz="4267" dirty="0">
                <a:solidFill>
                  <a:schemeClr val="bg1"/>
                </a:solidFill>
              </a:rPr>
              <a:t>Debt Up $2.2 trillion since June</a:t>
            </a:r>
          </a:p>
        </p:txBody>
      </p:sp>
      <p:pic>
        <p:nvPicPr>
          <p:cNvPr id="3" name="Picture 2">
            <a:extLst>
              <a:ext uri="{FF2B5EF4-FFF2-40B4-BE49-F238E27FC236}">
                <a16:creationId xmlns:a16="http://schemas.microsoft.com/office/drawing/2014/main" id="{42F320E6-093E-213A-0BA5-85909313F5D9}"/>
              </a:ext>
            </a:extLst>
          </p:cNvPr>
          <p:cNvPicPr>
            <a:picLocks noChangeAspect="1"/>
          </p:cNvPicPr>
          <p:nvPr/>
        </p:nvPicPr>
        <p:blipFill>
          <a:blip r:embed="rId4"/>
          <a:stretch>
            <a:fillRect/>
          </a:stretch>
        </p:blipFill>
        <p:spPr>
          <a:xfrm>
            <a:off x="6710450" y="1560576"/>
            <a:ext cx="1282084" cy="1986805"/>
          </a:xfrm>
          <a:prstGeom prst="rect">
            <a:avLst/>
          </a:prstGeom>
        </p:spPr>
      </p:pic>
      <p:sp>
        <p:nvSpPr>
          <p:cNvPr id="4" name="TextBox 3">
            <a:extLst>
              <a:ext uri="{FF2B5EF4-FFF2-40B4-BE49-F238E27FC236}">
                <a16:creationId xmlns:a16="http://schemas.microsoft.com/office/drawing/2014/main" id="{CFCB5114-E0EA-89DF-34D1-8C7A9897DB3B}"/>
              </a:ext>
            </a:extLst>
          </p:cNvPr>
          <p:cNvSpPr txBox="1"/>
          <p:nvPr/>
        </p:nvSpPr>
        <p:spPr>
          <a:xfrm>
            <a:off x="8380739" y="2167541"/>
            <a:ext cx="3282580" cy="1077218"/>
          </a:xfrm>
          <a:prstGeom prst="rect">
            <a:avLst/>
          </a:prstGeom>
          <a:noFill/>
        </p:spPr>
        <p:txBody>
          <a:bodyPr wrap="square" rtlCol="0">
            <a:spAutoFit/>
          </a:bodyPr>
          <a:lstStyle/>
          <a:p>
            <a:pPr defTabSz="609585"/>
            <a:r>
              <a:rPr lang="en-US" sz="3200" dirty="0">
                <a:solidFill>
                  <a:prstClr val="black"/>
                </a:solidFill>
                <a:latin typeface="Calibri"/>
              </a:rPr>
              <a:t>June 24, 2023, to February 27, 2024</a:t>
            </a:r>
          </a:p>
        </p:txBody>
      </p:sp>
      <p:pic>
        <p:nvPicPr>
          <p:cNvPr id="2" name="Picture 1" descr="A screenshot of a computer&#10;&#10;Description automatically generated">
            <a:extLst>
              <a:ext uri="{FF2B5EF4-FFF2-40B4-BE49-F238E27FC236}">
                <a16:creationId xmlns:a16="http://schemas.microsoft.com/office/drawing/2014/main" id="{85094F4E-D961-8D0E-5930-2785D80CE352}"/>
              </a:ext>
            </a:extLst>
          </p:cNvPr>
          <p:cNvPicPr>
            <a:picLocks noChangeAspect="1"/>
          </p:cNvPicPr>
          <p:nvPr/>
        </p:nvPicPr>
        <p:blipFill rotWithShape="1">
          <a:blip r:embed="rId5"/>
          <a:srcRect l="3648" t="27179" r="2174" b="1"/>
          <a:stretch/>
        </p:blipFill>
        <p:spPr>
          <a:xfrm>
            <a:off x="5340097" y="3582465"/>
            <a:ext cx="6851904" cy="3240451"/>
          </a:xfrm>
          <a:prstGeom prst="rect">
            <a:avLst/>
          </a:prstGeom>
        </p:spPr>
      </p:pic>
    </p:spTree>
    <p:extLst>
      <p:ext uri="{BB962C8B-B14F-4D97-AF65-F5344CB8AC3E}">
        <p14:creationId xmlns:p14="http://schemas.microsoft.com/office/powerpoint/2010/main" val="3116473700"/>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681B5-83DB-B238-B040-887BF1D68A7A}"/>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C49951CE-E069-A63F-41E6-1476FED057BD}"/>
              </a:ext>
            </a:extLst>
          </p:cNvPr>
          <p:cNvSpPr>
            <a:spLocks noGrp="1"/>
          </p:cNvSpPr>
          <p:nvPr>
            <p:ph type="title"/>
          </p:nvPr>
        </p:nvSpPr>
        <p:spPr>
          <a:xfrm>
            <a:off x="3218688" y="274637"/>
            <a:ext cx="8973312" cy="1285939"/>
          </a:xfrm>
        </p:spPr>
        <p:txBody>
          <a:bodyPr>
            <a:noAutofit/>
          </a:bodyPr>
          <a:lstStyle/>
          <a:p>
            <a:r>
              <a:rPr lang="en-US" sz="4267" dirty="0">
                <a:solidFill>
                  <a:schemeClr val="bg1"/>
                </a:solidFill>
              </a:rPr>
              <a:t>Everyone Agrees on Unsustainable</a:t>
            </a:r>
          </a:p>
        </p:txBody>
      </p:sp>
      <p:pic>
        <p:nvPicPr>
          <p:cNvPr id="2" name="Picture 1" descr="A person in a suit and tie&#10;&#10;Description automatically generated">
            <a:extLst>
              <a:ext uri="{FF2B5EF4-FFF2-40B4-BE49-F238E27FC236}">
                <a16:creationId xmlns:a16="http://schemas.microsoft.com/office/drawing/2014/main" id="{64830C72-88C7-B4E7-9AC2-D875F5B8DA27}"/>
              </a:ext>
            </a:extLst>
          </p:cNvPr>
          <p:cNvPicPr>
            <a:picLocks noChangeAspect="1"/>
          </p:cNvPicPr>
          <p:nvPr/>
        </p:nvPicPr>
        <p:blipFill>
          <a:blip r:embed="rId3"/>
          <a:stretch>
            <a:fillRect/>
          </a:stretch>
        </p:blipFill>
        <p:spPr>
          <a:xfrm>
            <a:off x="1024128" y="1713021"/>
            <a:ext cx="10521696" cy="4712671"/>
          </a:xfrm>
          <a:prstGeom prst="rect">
            <a:avLst/>
          </a:prstGeom>
        </p:spPr>
      </p:pic>
    </p:spTree>
    <p:extLst>
      <p:ext uri="{BB962C8B-B14F-4D97-AF65-F5344CB8AC3E}">
        <p14:creationId xmlns:p14="http://schemas.microsoft.com/office/powerpoint/2010/main" val="2655285584"/>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AD35D-EF91-F1D5-B17F-3DE94754C9F1}"/>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3236BDA6-7A44-1E25-EAF0-88CACA4E9CC4}"/>
              </a:ext>
            </a:extLst>
          </p:cNvPr>
          <p:cNvSpPr>
            <a:spLocks noGrp="1"/>
          </p:cNvSpPr>
          <p:nvPr>
            <p:ph type="title"/>
          </p:nvPr>
        </p:nvSpPr>
        <p:spPr>
          <a:xfrm>
            <a:off x="3218688" y="274637"/>
            <a:ext cx="8973312" cy="1285939"/>
          </a:xfrm>
        </p:spPr>
        <p:txBody>
          <a:bodyPr>
            <a:noAutofit/>
          </a:bodyPr>
          <a:lstStyle/>
          <a:p>
            <a:r>
              <a:rPr lang="en-US" sz="4267" dirty="0">
                <a:solidFill>
                  <a:schemeClr val="bg1"/>
                </a:solidFill>
              </a:rPr>
              <a:t>$100 trillion in additional debt</a:t>
            </a:r>
          </a:p>
        </p:txBody>
      </p:sp>
      <p:pic>
        <p:nvPicPr>
          <p:cNvPr id="5" name="Picture 4" descr="A close up of a paper&#10;&#10;Description automatically generated">
            <a:extLst>
              <a:ext uri="{FF2B5EF4-FFF2-40B4-BE49-F238E27FC236}">
                <a16:creationId xmlns:a16="http://schemas.microsoft.com/office/drawing/2014/main" id="{6AA5E5C5-045B-AF45-A156-899261F30794}"/>
              </a:ext>
            </a:extLst>
          </p:cNvPr>
          <p:cNvPicPr>
            <a:picLocks noChangeAspect="1"/>
          </p:cNvPicPr>
          <p:nvPr/>
        </p:nvPicPr>
        <p:blipFill>
          <a:blip r:embed="rId3"/>
          <a:stretch>
            <a:fillRect/>
          </a:stretch>
        </p:blipFill>
        <p:spPr>
          <a:xfrm>
            <a:off x="1752208" y="1560576"/>
            <a:ext cx="10354448" cy="5297424"/>
          </a:xfrm>
          <a:prstGeom prst="rect">
            <a:avLst/>
          </a:prstGeom>
        </p:spPr>
      </p:pic>
    </p:spTree>
    <p:extLst>
      <p:ext uri="{BB962C8B-B14F-4D97-AF65-F5344CB8AC3E}">
        <p14:creationId xmlns:p14="http://schemas.microsoft.com/office/powerpoint/2010/main" val="3071062198"/>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90731" y="3726610"/>
            <a:ext cx="10546080" cy="2247327"/>
          </a:xfrm>
        </p:spPr>
        <p:txBody>
          <a:bodyPr>
            <a:normAutofit/>
          </a:bodyPr>
          <a:lstStyle/>
          <a:p>
            <a:r>
              <a:rPr lang="en-US" sz="3733" b="1" dirty="0">
                <a:solidFill>
                  <a:prstClr val="black"/>
                </a:solidFill>
              </a:rPr>
              <a:t>28 February 2024</a:t>
            </a:r>
          </a:p>
          <a:p>
            <a:r>
              <a:rPr lang="en-US" sz="3733" b="1" dirty="0">
                <a:solidFill>
                  <a:prstClr val="black"/>
                </a:solidFill>
              </a:rPr>
              <a:t>Sea Island, Georgia</a:t>
            </a:r>
          </a:p>
        </p:txBody>
      </p:sp>
      <p:sp>
        <p:nvSpPr>
          <p:cNvPr id="4" name="Title 3"/>
          <p:cNvSpPr>
            <a:spLocks noGrp="1"/>
          </p:cNvSpPr>
          <p:nvPr>
            <p:ph type="ctrTitle"/>
          </p:nvPr>
        </p:nvSpPr>
        <p:spPr>
          <a:xfrm>
            <a:off x="0" y="1422243"/>
            <a:ext cx="12192000" cy="1928733"/>
          </a:xfrm>
          <a:prstGeom prst="rect">
            <a:avLst/>
          </a:prstGeom>
        </p:spPr>
        <p:txBody>
          <a:bodyPr wrap="square">
            <a:spAutoFit/>
          </a:bodyPr>
          <a:lstStyle/>
          <a:p>
            <a:r>
              <a:rPr lang="en-US" b="1" dirty="0">
                <a:solidFill>
                  <a:schemeClr val="tx2">
                    <a:lumMod val="75000"/>
                  </a:schemeClr>
                </a:solidFill>
              </a:rPr>
              <a:t>Defeating the Great Reset by Winning The Economic War of the Heart</a:t>
            </a:r>
          </a:p>
        </p:txBody>
      </p:sp>
      <p:sp>
        <p:nvSpPr>
          <p:cNvPr id="5" name="TextBox 4"/>
          <p:cNvSpPr txBox="1"/>
          <p:nvPr/>
        </p:nvSpPr>
        <p:spPr>
          <a:xfrm>
            <a:off x="668955" y="6160373"/>
            <a:ext cx="6898175" cy="420756"/>
          </a:xfrm>
          <a:prstGeom prst="rect">
            <a:avLst/>
          </a:prstGeom>
          <a:noFill/>
        </p:spPr>
        <p:txBody>
          <a:bodyPr wrap="square" rtlCol="0">
            <a:spAutoFit/>
          </a:bodyPr>
          <a:lstStyle/>
          <a:p>
            <a:pPr defTabSz="609585"/>
            <a:r>
              <a:rPr lang="en-US" sz="1067" dirty="0">
                <a:solidFill>
                  <a:prstClr val="white"/>
                </a:solidFill>
                <a:latin typeface="Calibri"/>
              </a:rPr>
              <a:t>Entire Presentation</a:t>
            </a:r>
          </a:p>
          <a:p>
            <a:pPr defTabSz="609585"/>
            <a:r>
              <a:rPr lang="en-US" sz="1067" dirty="0">
                <a:solidFill>
                  <a:prstClr val="white"/>
                </a:solidFill>
                <a:latin typeface="Calibri"/>
              </a:rPr>
              <a:t>Copyright © 2024 EWR Media Holdings, LLC</a:t>
            </a:r>
          </a:p>
        </p:txBody>
      </p:sp>
      <p:pic>
        <p:nvPicPr>
          <p:cNvPr id="1026" name="Picture 2" descr="Liberty Pastors">
            <a:extLst>
              <a:ext uri="{FF2B5EF4-FFF2-40B4-BE49-F238E27FC236}">
                <a16:creationId xmlns:a16="http://schemas.microsoft.com/office/drawing/2014/main" id="{273DD656-23DE-28D4-1BCC-63B579DED12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8955" y="4349289"/>
            <a:ext cx="3813744" cy="143545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icture containing text, brick, wooden, stone&#10;&#10;Description automatically generated">
            <a:extLst>
              <a:ext uri="{FF2B5EF4-FFF2-40B4-BE49-F238E27FC236}">
                <a16:creationId xmlns:a16="http://schemas.microsoft.com/office/drawing/2014/main" id="{DE91E8DA-B8D0-2A7B-7325-2A9395FD0D2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305972" y="4029988"/>
            <a:ext cx="1886027" cy="1886029"/>
          </a:xfrm>
          <a:prstGeom prst="rect">
            <a:avLst/>
          </a:prstGeom>
        </p:spPr>
      </p:pic>
    </p:spTree>
    <p:extLst>
      <p:ext uri="{BB962C8B-B14F-4D97-AF65-F5344CB8AC3E}">
        <p14:creationId xmlns:p14="http://schemas.microsoft.com/office/powerpoint/2010/main" val="2829978276"/>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23781-D2D0-138D-4528-AA297314BC20}"/>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E1DD2A70-62AE-FE04-4254-B166316893B0}"/>
              </a:ext>
            </a:extLst>
          </p:cNvPr>
          <p:cNvSpPr>
            <a:spLocks noGrp="1"/>
          </p:cNvSpPr>
          <p:nvPr>
            <p:ph type="title"/>
          </p:nvPr>
        </p:nvSpPr>
        <p:spPr>
          <a:xfrm>
            <a:off x="3218688" y="274637"/>
            <a:ext cx="8973312" cy="1285939"/>
          </a:xfrm>
        </p:spPr>
        <p:txBody>
          <a:bodyPr>
            <a:noAutofit/>
          </a:bodyPr>
          <a:lstStyle/>
          <a:p>
            <a:r>
              <a:rPr lang="en-US" sz="4267" dirty="0">
                <a:solidFill>
                  <a:schemeClr val="bg1"/>
                </a:solidFill>
              </a:rPr>
              <a:t>$100 trillion in additional debt</a:t>
            </a:r>
          </a:p>
        </p:txBody>
      </p:sp>
      <p:pic>
        <p:nvPicPr>
          <p:cNvPr id="7" name="Picture 6" descr="A graph of a chart&#10;&#10;Description automatically generated with medium confidence">
            <a:extLst>
              <a:ext uri="{FF2B5EF4-FFF2-40B4-BE49-F238E27FC236}">
                <a16:creationId xmlns:a16="http://schemas.microsoft.com/office/drawing/2014/main" id="{D134DFCB-34F1-6113-AB1A-447B77823EA4}"/>
              </a:ext>
            </a:extLst>
          </p:cNvPr>
          <p:cNvPicPr>
            <a:picLocks noChangeAspect="1"/>
          </p:cNvPicPr>
          <p:nvPr/>
        </p:nvPicPr>
        <p:blipFill>
          <a:blip r:embed="rId3"/>
          <a:stretch>
            <a:fillRect/>
          </a:stretch>
        </p:blipFill>
        <p:spPr>
          <a:xfrm>
            <a:off x="1188298" y="1817933"/>
            <a:ext cx="9815405" cy="4911735"/>
          </a:xfrm>
          <a:prstGeom prst="rect">
            <a:avLst/>
          </a:prstGeom>
        </p:spPr>
      </p:pic>
    </p:spTree>
    <p:extLst>
      <p:ext uri="{BB962C8B-B14F-4D97-AF65-F5344CB8AC3E}">
        <p14:creationId xmlns:p14="http://schemas.microsoft.com/office/powerpoint/2010/main" val="1390239231"/>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BFC4F-3436-DFFF-9300-71534D4FEBE8}"/>
            </a:ext>
          </a:extLst>
        </p:cNvPr>
        <p:cNvGrpSpPr/>
        <p:nvPr/>
      </p:nvGrpSpPr>
      <p:grpSpPr>
        <a:xfrm>
          <a:off x="0" y="0"/>
          <a:ext cx="0" cy="0"/>
          <a:chOff x="0" y="0"/>
          <a:chExt cx="0" cy="0"/>
        </a:xfrm>
      </p:grpSpPr>
      <p:sp>
        <p:nvSpPr>
          <p:cNvPr id="4" name="Rectangle 4">
            <a:extLst>
              <a:ext uri="{FF2B5EF4-FFF2-40B4-BE49-F238E27FC236}">
                <a16:creationId xmlns:a16="http://schemas.microsoft.com/office/drawing/2014/main" id="{94EBD529-3F54-7C8A-9595-A1214219E31A}"/>
              </a:ext>
            </a:extLst>
          </p:cNvPr>
          <p:cNvSpPr>
            <a:spLocks noGrp="1" noChangeArrowheads="1"/>
          </p:cNvSpPr>
          <p:nvPr>
            <p:ph type="title"/>
          </p:nvPr>
        </p:nvSpPr>
        <p:spPr>
          <a:xfrm>
            <a:off x="3152677" y="274639"/>
            <a:ext cx="9039323" cy="1143000"/>
          </a:xfrm>
        </p:spPr>
        <p:txBody>
          <a:bodyPr anchor="ctr">
            <a:normAutofit/>
          </a:bodyPr>
          <a:lstStyle/>
          <a:p>
            <a:pPr>
              <a:defRPr/>
            </a:pPr>
            <a:r>
              <a:rPr lang="en-US" dirty="0">
                <a:solidFill>
                  <a:schemeClr val="bg1"/>
                </a:solidFill>
              </a:rPr>
              <a:t>We May Be Facing Disaster</a:t>
            </a:r>
          </a:p>
        </p:txBody>
      </p:sp>
      <p:pic>
        <p:nvPicPr>
          <p:cNvPr id="3" name="Picture 2" descr="A screenshot of a web page&#10;&#10;Description automatically generated">
            <a:extLst>
              <a:ext uri="{FF2B5EF4-FFF2-40B4-BE49-F238E27FC236}">
                <a16:creationId xmlns:a16="http://schemas.microsoft.com/office/drawing/2014/main" id="{E253DD31-EA29-FA2B-6147-6A3A7289F74A}"/>
              </a:ext>
            </a:extLst>
          </p:cNvPr>
          <p:cNvPicPr>
            <a:picLocks noChangeAspect="1"/>
          </p:cNvPicPr>
          <p:nvPr/>
        </p:nvPicPr>
        <p:blipFill>
          <a:blip r:embed="rId3"/>
          <a:stretch>
            <a:fillRect/>
          </a:stretch>
        </p:blipFill>
        <p:spPr>
          <a:xfrm>
            <a:off x="305381" y="2293749"/>
            <a:ext cx="11755260" cy="3594987"/>
          </a:xfrm>
          <a:prstGeom prst="rect">
            <a:avLst/>
          </a:prstGeom>
        </p:spPr>
      </p:pic>
    </p:spTree>
    <p:extLst>
      <p:ext uri="{BB962C8B-B14F-4D97-AF65-F5344CB8AC3E}">
        <p14:creationId xmlns:p14="http://schemas.microsoft.com/office/powerpoint/2010/main" val="45259734"/>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EDFE8440-2F16-814E-A97D-B44413409D06}"/>
              </a:ext>
            </a:extLst>
          </p:cNvPr>
          <p:cNvSpPr>
            <a:spLocks noGrp="1" noChangeArrowheads="1"/>
          </p:cNvSpPr>
          <p:nvPr>
            <p:ph type="title"/>
          </p:nvPr>
        </p:nvSpPr>
        <p:spPr>
          <a:xfrm>
            <a:off x="3152677" y="274639"/>
            <a:ext cx="9039323" cy="1143000"/>
          </a:xfrm>
        </p:spPr>
        <p:txBody>
          <a:bodyPr anchor="ctr">
            <a:normAutofit/>
          </a:bodyPr>
          <a:lstStyle/>
          <a:p>
            <a:pPr>
              <a:defRPr/>
            </a:pPr>
            <a:r>
              <a:rPr lang="en-US" dirty="0">
                <a:solidFill>
                  <a:schemeClr val="bg1"/>
                </a:solidFill>
              </a:rPr>
              <a:t>Can We Avoid Disaster?</a:t>
            </a:r>
          </a:p>
        </p:txBody>
      </p:sp>
      <p:pic>
        <p:nvPicPr>
          <p:cNvPr id="2" name="Picture 1" descr="A close-up of a currency&#10;&#10;Description automatically generated">
            <a:extLst>
              <a:ext uri="{FF2B5EF4-FFF2-40B4-BE49-F238E27FC236}">
                <a16:creationId xmlns:a16="http://schemas.microsoft.com/office/drawing/2014/main" id="{B5CDCA67-4A73-2F09-5D88-CA11CA6BCCFB}"/>
              </a:ext>
            </a:extLst>
          </p:cNvPr>
          <p:cNvPicPr>
            <a:picLocks noChangeAspect="1"/>
          </p:cNvPicPr>
          <p:nvPr/>
        </p:nvPicPr>
        <p:blipFill>
          <a:blip r:embed="rId2"/>
          <a:stretch>
            <a:fillRect/>
          </a:stretch>
        </p:blipFill>
        <p:spPr>
          <a:xfrm>
            <a:off x="1" y="1786018"/>
            <a:ext cx="3373567" cy="1644613"/>
          </a:xfrm>
          <a:prstGeom prst="rect">
            <a:avLst/>
          </a:prstGeom>
          <a:noFill/>
        </p:spPr>
      </p:pic>
      <p:pic>
        <p:nvPicPr>
          <p:cNvPr id="1026" name="Picture 2" descr="Old Germany 1 Million Mark Reichsbank Note Berlin 1923 German Inflation Money - Picture 1 of 1">
            <a:extLst>
              <a:ext uri="{FF2B5EF4-FFF2-40B4-BE49-F238E27FC236}">
                <a16:creationId xmlns:a16="http://schemas.microsoft.com/office/drawing/2014/main" id="{5A21B594-9C40-01E6-095A-C6FAC3B76B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21" t="11439" r="10916" b="9704"/>
          <a:stretch/>
        </p:blipFill>
        <p:spPr bwMode="auto">
          <a:xfrm>
            <a:off x="3373568" y="1849904"/>
            <a:ext cx="2378393" cy="15790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screenshot of a website&#10;&#10;Description automatically generated">
            <a:extLst>
              <a:ext uri="{FF2B5EF4-FFF2-40B4-BE49-F238E27FC236}">
                <a16:creationId xmlns:a16="http://schemas.microsoft.com/office/drawing/2014/main" id="{7FB40CDC-1842-B402-E669-8F07F27C7A86}"/>
              </a:ext>
            </a:extLst>
          </p:cNvPr>
          <p:cNvPicPr>
            <a:picLocks noChangeAspect="1"/>
          </p:cNvPicPr>
          <p:nvPr/>
        </p:nvPicPr>
        <p:blipFill>
          <a:blip r:embed="rId4"/>
          <a:stretch>
            <a:fillRect/>
          </a:stretch>
        </p:blipFill>
        <p:spPr>
          <a:xfrm>
            <a:off x="5886643" y="1554275"/>
            <a:ext cx="5745791" cy="2022037"/>
          </a:xfrm>
          <a:prstGeom prst="rect">
            <a:avLst/>
          </a:prstGeom>
        </p:spPr>
      </p:pic>
      <p:pic>
        <p:nvPicPr>
          <p:cNvPr id="1028" name="Picture 4" descr="Chart showing how inflation has spiked sharply recently">
            <a:extLst>
              <a:ext uri="{FF2B5EF4-FFF2-40B4-BE49-F238E27FC236}">
                <a16:creationId xmlns:a16="http://schemas.microsoft.com/office/drawing/2014/main" id="{B89F75EB-CA90-97D5-7CCD-82F984948A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5103" y="3576312"/>
            <a:ext cx="4670907" cy="328714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ildren playing with stacks of hyperinflated currency during the Weimar  Republic, 1922 - Rare Historical Photos">
            <a:extLst>
              <a:ext uri="{FF2B5EF4-FFF2-40B4-BE49-F238E27FC236}">
                <a16:creationId xmlns:a16="http://schemas.microsoft.com/office/drawing/2014/main" id="{E177C401-BDE1-5992-2D0E-942BAA2FA3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006" y="3712949"/>
            <a:ext cx="6667465" cy="3145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793410"/>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3434A-273B-BEF6-7DC1-E34D0E874DDD}"/>
            </a:ext>
          </a:extLst>
        </p:cNvPr>
        <p:cNvGrpSpPr/>
        <p:nvPr/>
      </p:nvGrpSpPr>
      <p:grpSpPr>
        <a:xfrm>
          <a:off x="0" y="0"/>
          <a:ext cx="0" cy="0"/>
          <a:chOff x="0" y="0"/>
          <a:chExt cx="0" cy="0"/>
        </a:xfrm>
      </p:grpSpPr>
      <p:sp>
        <p:nvSpPr>
          <p:cNvPr id="4" name="Rectangle 4">
            <a:extLst>
              <a:ext uri="{FF2B5EF4-FFF2-40B4-BE49-F238E27FC236}">
                <a16:creationId xmlns:a16="http://schemas.microsoft.com/office/drawing/2014/main" id="{18AE4A3F-692A-388F-AFB4-20728404CBAC}"/>
              </a:ext>
            </a:extLst>
          </p:cNvPr>
          <p:cNvSpPr>
            <a:spLocks noGrp="1" noChangeArrowheads="1"/>
          </p:cNvSpPr>
          <p:nvPr>
            <p:ph type="title"/>
          </p:nvPr>
        </p:nvSpPr>
        <p:spPr>
          <a:xfrm>
            <a:off x="3202983" y="320981"/>
            <a:ext cx="8931356" cy="1143000"/>
          </a:xfrm>
        </p:spPr>
        <p:txBody>
          <a:bodyPr>
            <a:normAutofit/>
          </a:bodyPr>
          <a:lstStyle/>
          <a:p>
            <a:pPr>
              <a:defRPr/>
            </a:pPr>
            <a:r>
              <a:rPr lang="en-US" sz="4800" dirty="0">
                <a:solidFill>
                  <a:srgbClr val="FFFFFF"/>
                </a:solidFill>
              </a:rPr>
              <a:t>FIVE UNDENIABLE TRUTHS</a:t>
            </a:r>
          </a:p>
        </p:txBody>
      </p:sp>
      <p:sp>
        <p:nvSpPr>
          <p:cNvPr id="5" name="Content Placeholder 2">
            <a:extLst>
              <a:ext uri="{FF2B5EF4-FFF2-40B4-BE49-F238E27FC236}">
                <a16:creationId xmlns:a16="http://schemas.microsoft.com/office/drawing/2014/main" id="{F4168EF3-801B-C27A-E7DD-B4AAF643E6B7}"/>
              </a:ext>
            </a:extLst>
          </p:cNvPr>
          <p:cNvSpPr txBox="1">
            <a:spLocks/>
          </p:cNvSpPr>
          <p:nvPr/>
        </p:nvSpPr>
        <p:spPr>
          <a:xfrm>
            <a:off x="97104" y="1684257"/>
            <a:ext cx="12037235" cy="5173744"/>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219170" lvl="1" indent="-685783" defTabSz="609585">
              <a:buFont typeface="+mj-lt"/>
              <a:buAutoNum type="arabicPeriod"/>
            </a:pPr>
            <a:r>
              <a:rPr lang="en-US" sz="3733" b="1" dirty="0">
                <a:solidFill>
                  <a:prstClr val="black"/>
                </a:solidFill>
                <a:latin typeface="Calibri"/>
              </a:rPr>
              <a:t>Our debt path is unsustainable</a:t>
            </a:r>
          </a:p>
          <a:p>
            <a:pPr marL="1219170" lvl="1" indent="-685783" defTabSz="609585">
              <a:buFont typeface="+mj-lt"/>
              <a:buAutoNum type="arabicPeriod"/>
            </a:pPr>
            <a:r>
              <a:rPr lang="en-US" sz="3733" b="1" dirty="0">
                <a:solidFill>
                  <a:prstClr val="black"/>
                </a:solidFill>
                <a:latin typeface="Calibri"/>
              </a:rPr>
              <a:t>Other nations are targeting our currency</a:t>
            </a:r>
          </a:p>
          <a:p>
            <a:pPr marL="1219170" lvl="1" indent="-685783" defTabSz="609585">
              <a:buFont typeface="+mj-lt"/>
              <a:buAutoNum type="arabicPeriod"/>
            </a:pPr>
            <a:r>
              <a:rPr lang="en-US" sz="3733" b="1" dirty="0">
                <a:solidFill>
                  <a:prstClr val="black"/>
                </a:solidFill>
                <a:latin typeface="Calibri"/>
              </a:rPr>
              <a:t>Inflation creates a wealth gap that hurts the poor and will lead to destabilization</a:t>
            </a:r>
          </a:p>
          <a:p>
            <a:pPr marL="1219170" lvl="1" indent="-685783" defTabSz="609585">
              <a:buFont typeface="+mj-lt"/>
              <a:buAutoNum type="arabicPeriod"/>
            </a:pPr>
            <a:r>
              <a:rPr lang="en-US" sz="3733" b="1" dirty="0">
                <a:solidFill>
                  <a:prstClr val="black"/>
                </a:solidFill>
                <a:latin typeface="Calibri"/>
              </a:rPr>
              <a:t>Governments intend to weaponize currency (CBDC)</a:t>
            </a:r>
          </a:p>
          <a:p>
            <a:pPr marL="1219170" lvl="1" indent="-685783" defTabSz="609585">
              <a:buFont typeface="+mj-lt"/>
              <a:buAutoNum type="arabicPeriod"/>
            </a:pPr>
            <a:r>
              <a:rPr lang="en-US" sz="3733" b="1" dirty="0">
                <a:solidFill>
                  <a:prstClr val="black"/>
                </a:solidFill>
                <a:latin typeface="Calibri"/>
              </a:rPr>
              <a:t>Money is changing in major ways</a:t>
            </a:r>
          </a:p>
          <a:p>
            <a:pPr marL="533387" lvl="1" indent="0" defTabSz="609585">
              <a:buNone/>
            </a:pPr>
            <a:r>
              <a:rPr lang="en-US" sz="3733" b="1" dirty="0">
                <a:solidFill>
                  <a:prstClr val="black"/>
                </a:solidFill>
                <a:highlight>
                  <a:srgbClr val="FFFF00"/>
                </a:highlight>
                <a:latin typeface="Calibri"/>
              </a:rPr>
              <a:t>Shouldn’t people have the option to protect themselves?</a:t>
            </a:r>
          </a:p>
        </p:txBody>
      </p:sp>
    </p:spTree>
    <p:extLst>
      <p:ext uri="{BB962C8B-B14F-4D97-AF65-F5344CB8AC3E}">
        <p14:creationId xmlns:p14="http://schemas.microsoft.com/office/powerpoint/2010/main" val="1853556098"/>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D159282-F0E2-C44A-8B54-4520C81CDCCC}"/>
              </a:ext>
            </a:extLst>
          </p:cNvPr>
          <p:cNvSpPr>
            <a:spLocks noGrp="1"/>
          </p:cNvSpPr>
          <p:nvPr>
            <p:ph type="title"/>
          </p:nvPr>
        </p:nvSpPr>
        <p:spPr>
          <a:xfrm>
            <a:off x="3218688" y="274637"/>
            <a:ext cx="8973312" cy="1285939"/>
          </a:xfrm>
        </p:spPr>
        <p:txBody>
          <a:bodyPr>
            <a:noAutofit/>
          </a:bodyPr>
          <a:lstStyle/>
          <a:p>
            <a:r>
              <a:rPr lang="en-US" sz="4267" dirty="0">
                <a:solidFill>
                  <a:schemeClr val="bg1"/>
                </a:solidFill>
              </a:rPr>
              <a:t>The Economic Wars Today</a:t>
            </a:r>
          </a:p>
        </p:txBody>
      </p:sp>
      <p:pic>
        <p:nvPicPr>
          <p:cNvPr id="9" name="Picture 8">
            <a:extLst>
              <a:ext uri="{FF2B5EF4-FFF2-40B4-BE49-F238E27FC236}">
                <a16:creationId xmlns:a16="http://schemas.microsoft.com/office/drawing/2014/main" id="{3748D58C-5CBB-BCE7-FD79-1D6BF197099A}"/>
              </a:ext>
            </a:extLst>
          </p:cNvPr>
          <p:cNvPicPr>
            <a:picLocks noChangeAspect="1"/>
          </p:cNvPicPr>
          <p:nvPr/>
        </p:nvPicPr>
        <p:blipFill>
          <a:blip r:embed="rId3"/>
          <a:stretch>
            <a:fillRect/>
          </a:stretch>
        </p:blipFill>
        <p:spPr>
          <a:xfrm>
            <a:off x="5082487" y="5036489"/>
            <a:ext cx="3262891" cy="1762311"/>
          </a:xfrm>
          <a:prstGeom prst="rect">
            <a:avLst/>
          </a:prstGeom>
        </p:spPr>
      </p:pic>
      <p:pic>
        <p:nvPicPr>
          <p:cNvPr id="10" name="Picture 9">
            <a:extLst>
              <a:ext uri="{FF2B5EF4-FFF2-40B4-BE49-F238E27FC236}">
                <a16:creationId xmlns:a16="http://schemas.microsoft.com/office/drawing/2014/main" id="{B6B10602-06A3-5377-9FA7-DFE7FC53DE0E}"/>
              </a:ext>
            </a:extLst>
          </p:cNvPr>
          <p:cNvPicPr>
            <a:picLocks noChangeAspect="1"/>
          </p:cNvPicPr>
          <p:nvPr/>
        </p:nvPicPr>
        <p:blipFill>
          <a:blip r:embed="rId4"/>
          <a:stretch>
            <a:fillRect/>
          </a:stretch>
        </p:blipFill>
        <p:spPr>
          <a:xfrm>
            <a:off x="8345378" y="2895217"/>
            <a:ext cx="2916241" cy="1762311"/>
          </a:xfrm>
          <a:prstGeom prst="rect">
            <a:avLst/>
          </a:prstGeom>
        </p:spPr>
      </p:pic>
      <p:pic>
        <p:nvPicPr>
          <p:cNvPr id="11" name="Picture 10">
            <a:extLst>
              <a:ext uri="{FF2B5EF4-FFF2-40B4-BE49-F238E27FC236}">
                <a16:creationId xmlns:a16="http://schemas.microsoft.com/office/drawing/2014/main" id="{3CF6ADA9-F374-D704-F777-E241527E377D}"/>
              </a:ext>
            </a:extLst>
          </p:cNvPr>
          <p:cNvPicPr>
            <a:picLocks noChangeAspect="1"/>
          </p:cNvPicPr>
          <p:nvPr/>
        </p:nvPicPr>
        <p:blipFill>
          <a:blip r:embed="rId5"/>
          <a:stretch>
            <a:fillRect/>
          </a:stretch>
        </p:blipFill>
        <p:spPr>
          <a:xfrm>
            <a:off x="8345378" y="4657526"/>
            <a:ext cx="2988849" cy="2200473"/>
          </a:xfrm>
          <a:prstGeom prst="rect">
            <a:avLst/>
          </a:prstGeom>
        </p:spPr>
      </p:pic>
      <p:pic>
        <p:nvPicPr>
          <p:cNvPr id="12" name="Picture 11">
            <a:extLst>
              <a:ext uri="{FF2B5EF4-FFF2-40B4-BE49-F238E27FC236}">
                <a16:creationId xmlns:a16="http://schemas.microsoft.com/office/drawing/2014/main" id="{2B4E7551-7CD4-8D53-2175-4E1E23E79F32}"/>
              </a:ext>
            </a:extLst>
          </p:cNvPr>
          <p:cNvPicPr>
            <a:picLocks noChangeAspect="1"/>
          </p:cNvPicPr>
          <p:nvPr/>
        </p:nvPicPr>
        <p:blipFill>
          <a:blip r:embed="rId6"/>
          <a:stretch>
            <a:fillRect/>
          </a:stretch>
        </p:blipFill>
        <p:spPr>
          <a:xfrm>
            <a:off x="5082487" y="2895216"/>
            <a:ext cx="3262891" cy="2141272"/>
          </a:xfrm>
          <a:prstGeom prst="rect">
            <a:avLst/>
          </a:prstGeom>
        </p:spPr>
      </p:pic>
      <p:pic>
        <p:nvPicPr>
          <p:cNvPr id="3" name="Picture 2" descr="A book cover with a group of coins&#10;&#10;Description automatically generated">
            <a:extLst>
              <a:ext uri="{FF2B5EF4-FFF2-40B4-BE49-F238E27FC236}">
                <a16:creationId xmlns:a16="http://schemas.microsoft.com/office/drawing/2014/main" id="{DD4D87B1-F9EC-10C1-4D77-FAB8C9F86572}"/>
              </a:ext>
            </a:extLst>
          </p:cNvPr>
          <p:cNvPicPr>
            <a:picLocks noChangeAspect="1"/>
          </p:cNvPicPr>
          <p:nvPr/>
        </p:nvPicPr>
        <p:blipFill>
          <a:blip r:embed="rId7"/>
          <a:stretch>
            <a:fillRect/>
          </a:stretch>
        </p:blipFill>
        <p:spPr>
          <a:xfrm>
            <a:off x="1254613" y="2895216"/>
            <a:ext cx="2563249" cy="3962784"/>
          </a:xfrm>
          <a:prstGeom prst="rect">
            <a:avLst/>
          </a:prstGeom>
        </p:spPr>
      </p:pic>
      <p:sp>
        <p:nvSpPr>
          <p:cNvPr id="6" name="Content Placeholder 4">
            <a:extLst>
              <a:ext uri="{FF2B5EF4-FFF2-40B4-BE49-F238E27FC236}">
                <a16:creationId xmlns:a16="http://schemas.microsoft.com/office/drawing/2014/main" id="{8302A882-E76A-AFBA-D945-154B1C7FF147}"/>
              </a:ext>
            </a:extLst>
          </p:cNvPr>
          <p:cNvSpPr txBox="1">
            <a:spLocks/>
          </p:cNvSpPr>
          <p:nvPr/>
        </p:nvSpPr>
        <p:spPr>
          <a:xfrm>
            <a:off x="205000" y="2164909"/>
            <a:ext cx="5071008" cy="730307"/>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189" indent="-457189" defTabSz="609585"/>
            <a:r>
              <a:rPr lang="en-US" sz="2800" b="1" dirty="0">
                <a:solidFill>
                  <a:prstClr val="black"/>
                </a:solidFill>
                <a:latin typeface="Calibri"/>
                <a:hlinkClick r:id="rId8"/>
              </a:rPr>
              <a:t>www.PirateMoneyBook.com</a:t>
            </a:r>
            <a:r>
              <a:rPr lang="en-US" sz="2800" b="1" dirty="0">
                <a:solidFill>
                  <a:prstClr val="black"/>
                </a:solidFill>
                <a:latin typeface="Calibri"/>
              </a:rPr>
              <a:t> </a:t>
            </a:r>
          </a:p>
        </p:txBody>
      </p:sp>
      <p:sp>
        <p:nvSpPr>
          <p:cNvPr id="2" name="TextBox 1">
            <a:extLst>
              <a:ext uri="{FF2B5EF4-FFF2-40B4-BE49-F238E27FC236}">
                <a16:creationId xmlns:a16="http://schemas.microsoft.com/office/drawing/2014/main" id="{B2490E8B-2326-8654-82E6-29BB335737B3}"/>
              </a:ext>
            </a:extLst>
          </p:cNvPr>
          <p:cNvSpPr txBox="1"/>
          <p:nvPr/>
        </p:nvSpPr>
        <p:spPr>
          <a:xfrm>
            <a:off x="6565130" y="1691903"/>
            <a:ext cx="3560495" cy="913007"/>
          </a:xfrm>
          <a:prstGeom prst="rect">
            <a:avLst/>
          </a:prstGeom>
          <a:noFill/>
        </p:spPr>
        <p:txBody>
          <a:bodyPr wrap="square">
            <a:spAutoFit/>
          </a:bodyPr>
          <a:lstStyle/>
          <a:p>
            <a:pPr defTabSz="609585"/>
            <a:r>
              <a:rPr lang="en-US" sz="5333" dirty="0">
                <a:solidFill>
                  <a:prstClr val="black"/>
                </a:solidFill>
                <a:highlight>
                  <a:srgbClr val="FFFF00"/>
                </a:highlight>
                <a:latin typeface="Calibri"/>
              </a:rPr>
              <a:t>SOLUTIONS</a:t>
            </a:r>
          </a:p>
        </p:txBody>
      </p:sp>
    </p:spTree>
    <p:extLst>
      <p:ext uri="{BB962C8B-B14F-4D97-AF65-F5344CB8AC3E}">
        <p14:creationId xmlns:p14="http://schemas.microsoft.com/office/powerpoint/2010/main" val="3600427533"/>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D159282-F0E2-C44A-8B54-4520C81CDCCC}"/>
              </a:ext>
            </a:extLst>
          </p:cNvPr>
          <p:cNvSpPr>
            <a:spLocks noGrp="1"/>
          </p:cNvSpPr>
          <p:nvPr>
            <p:ph type="title"/>
          </p:nvPr>
        </p:nvSpPr>
        <p:spPr>
          <a:xfrm>
            <a:off x="3218688" y="274637"/>
            <a:ext cx="8973312" cy="1285939"/>
          </a:xfrm>
        </p:spPr>
        <p:txBody>
          <a:bodyPr>
            <a:noAutofit/>
          </a:bodyPr>
          <a:lstStyle/>
          <a:p>
            <a:r>
              <a:rPr lang="en-US" sz="4267" dirty="0">
                <a:solidFill>
                  <a:schemeClr val="bg1"/>
                </a:solidFill>
              </a:rPr>
              <a:t>Modern Pirate Money</a:t>
            </a:r>
          </a:p>
        </p:txBody>
      </p:sp>
      <p:sp>
        <p:nvSpPr>
          <p:cNvPr id="3" name="Content Placeholder 2">
            <a:extLst>
              <a:ext uri="{FF2B5EF4-FFF2-40B4-BE49-F238E27FC236}">
                <a16:creationId xmlns:a16="http://schemas.microsoft.com/office/drawing/2014/main" id="{8369A17D-2D09-5118-66CB-28DFD7AEDB07}"/>
              </a:ext>
            </a:extLst>
          </p:cNvPr>
          <p:cNvSpPr>
            <a:spLocks noGrp="1"/>
          </p:cNvSpPr>
          <p:nvPr>
            <p:ph idx="1"/>
          </p:nvPr>
        </p:nvSpPr>
        <p:spPr>
          <a:xfrm>
            <a:off x="231649" y="1748880"/>
            <a:ext cx="11643360" cy="5109121"/>
          </a:xfrm>
        </p:spPr>
        <p:txBody>
          <a:bodyPr>
            <a:normAutofit/>
          </a:bodyPr>
          <a:lstStyle/>
          <a:p>
            <a:endParaRPr lang="en-US" sz="933" dirty="0"/>
          </a:p>
          <a:p>
            <a:pPr marL="0" indent="0">
              <a:buNone/>
            </a:pPr>
            <a:r>
              <a:rPr lang="en-US" sz="3200" b="1" dirty="0">
                <a:solidFill>
                  <a:srgbClr val="000000"/>
                </a:solidFill>
                <a:latin typeface="Georgia" panose="02040502050405020303" pitchFamily="18" charset="0"/>
              </a:rPr>
              <a:t>Constitution, Article I, Section 10, Clause 1:</a:t>
            </a:r>
          </a:p>
          <a:p>
            <a:pPr marL="0" indent="0" algn="just">
              <a:buNone/>
            </a:pPr>
            <a:r>
              <a:rPr lang="en-US" b="0" i="1" u="none" strike="noStrike" dirty="0">
                <a:solidFill>
                  <a:srgbClr val="000000"/>
                </a:solidFill>
                <a:effectLst/>
                <a:latin typeface="Georgia" panose="02040502050405020303" pitchFamily="18" charset="0"/>
              </a:rPr>
              <a:t>“No State shall …  </a:t>
            </a:r>
            <a:r>
              <a:rPr lang="en-US" b="0" i="1" u="none" strike="noStrike" dirty="0">
                <a:solidFill>
                  <a:srgbClr val="000000"/>
                </a:solidFill>
                <a:effectLst/>
                <a:highlight>
                  <a:srgbClr val="FFFF00"/>
                </a:highlight>
                <a:latin typeface="Georgia" panose="02040502050405020303" pitchFamily="18" charset="0"/>
              </a:rPr>
              <a:t>make any Thing but gold and silver Coin a Tender in Payment of Debts</a:t>
            </a:r>
            <a:r>
              <a:rPr lang="en-US" b="0" i="1" u="none" strike="noStrike" dirty="0">
                <a:solidFill>
                  <a:srgbClr val="000000"/>
                </a:solidFill>
                <a:effectLst/>
                <a:latin typeface="Georgia" panose="02040502050405020303" pitchFamily="18" charset="0"/>
              </a:rPr>
              <a:t>…”</a:t>
            </a:r>
          </a:p>
          <a:p>
            <a:pPr marL="0" indent="0" algn="just">
              <a:buNone/>
            </a:pPr>
            <a:endParaRPr lang="en-US" sz="2133" dirty="0">
              <a:solidFill>
                <a:srgbClr val="000000"/>
              </a:solidFill>
              <a:latin typeface="Georgia" panose="02040502050405020303" pitchFamily="18" charset="0"/>
            </a:endParaRPr>
          </a:p>
          <a:p>
            <a:pPr marL="0" indent="0">
              <a:buNone/>
            </a:pPr>
            <a:r>
              <a:rPr lang="en-US" sz="3200" b="1" dirty="0">
                <a:solidFill>
                  <a:srgbClr val="000000"/>
                </a:solidFill>
                <a:latin typeface="Georgia" panose="02040502050405020303" pitchFamily="18" charset="0"/>
              </a:rPr>
              <a:t>Founders were specifically contemplating Pirate Money, silver “pieces of eight” and gold doubloons.</a:t>
            </a:r>
          </a:p>
        </p:txBody>
      </p:sp>
    </p:spTree>
    <p:extLst>
      <p:ext uri="{BB962C8B-B14F-4D97-AF65-F5344CB8AC3E}">
        <p14:creationId xmlns:p14="http://schemas.microsoft.com/office/powerpoint/2010/main" val="853080979"/>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EDFE8440-2F16-814E-A97D-B44413409D06}"/>
              </a:ext>
            </a:extLst>
          </p:cNvPr>
          <p:cNvSpPr>
            <a:spLocks noGrp="1" noChangeArrowheads="1"/>
          </p:cNvSpPr>
          <p:nvPr>
            <p:ph type="title"/>
          </p:nvPr>
        </p:nvSpPr>
        <p:spPr>
          <a:xfrm>
            <a:off x="3202983" y="320981"/>
            <a:ext cx="8931356" cy="1143000"/>
          </a:xfrm>
        </p:spPr>
        <p:txBody>
          <a:bodyPr>
            <a:normAutofit/>
          </a:bodyPr>
          <a:lstStyle/>
          <a:p>
            <a:pPr>
              <a:defRPr/>
            </a:pPr>
            <a:r>
              <a:rPr lang="en-US" sz="4800" dirty="0">
                <a:solidFill>
                  <a:srgbClr val="FFFFFF"/>
                </a:solidFill>
              </a:rPr>
              <a:t>Founders HATED Paper Money</a:t>
            </a:r>
          </a:p>
        </p:txBody>
      </p:sp>
      <p:sp>
        <p:nvSpPr>
          <p:cNvPr id="5" name="Content Placeholder 2">
            <a:extLst>
              <a:ext uri="{FF2B5EF4-FFF2-40B4-BE49-F238E27FC236}">
                <a16:creationId xmlns:a16="http://schemas.microsoft.com/office/drawing/2014/main" id="{A8DEEB29-E3B8-5C46-8FD7-8DB56A86F3DF}"/>
              </a:ext>
            </a:extLst>
          </p:cNvPr>
          <p:cNvSpPr txBox="1">
            <a:spLocks/>
          </p:cNvSpPr>
          <p:nvPr/>
        </p:nvSpPr>
        <p:spPr>
          <a:xfrm>
            <a:off x="550259" y="1683142"/>
            <a:ext cx="11339639" cy="5276007"/>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spcBef>
                <a:spcPts val="0"/>
              </a:spcBef>
              <a:buNone/>
            </a:pPr>
            <a:r>
              <a:rPr lang="en-US" sz="2400" i="1"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Paper money has had the effect in your state that it will ever have, to ruin commerce, oppress the honest, and open the door to every species of fraud and injustice.</a:t>
            </a:r>
          </a:p>
          <a:p>
            <a:pPr marL="0" indent="0" defTabSz="609585">
              <a:spcBef>
                <a:spcPts val="0"/>
              </a:spcBef>
              <a:buNone/>
            </a:pPr>
            <a:r>
              <a:rPr lang="en-US" sz="24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							—George Washington </a:t>
            </a:r>
          </a:p>
          <a:p>
            <a:pPr marL="0" indent="0" defTabSz="609585">
              <a:spcBef>
                <a:spcPts val="0"/>
              </a:spcBef>
              <a:buNone/>
            </a:pPr>
            <a:endParaRPr lang="en-US" sz="1333" i="1" kern="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0" indent="0" defTabSz="609585">
              <a:spcBef>
                <a:spcPts val="0"/>
              </a:spcBef>
              <a:buNone/>
            </a:pPr>
            <a:r>
              <a:rPr lang="en-US" sz="2400" i="1"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Paper money is unjust. It is unconstitutional, for it affects the rights of property as much as taking away equal value in land. </a:t>
            </a:r>
            <a:r>
              <a:rPr lang="en-US" sz="24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—James Madison</a:t>
            </a:r>
          </a:p>
          <a:p>
            <a:pPr marL="0" indent="0" defTabSz="609585">
              <a:spcBef>
                <a:spcPts val="0"/>
              </a:spcBef>
              <a:buNone/>
            </a:pPr>
            <a:r>
              <a:rPr lang="en-US" sz="1333"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a:p>
            <a:pPr marL="0" indent="0" defTabSz="609585">
              <a:spcBef>
                <a:spcPts val="0"/>
              </a:spcBef>
              <a:buNone/>
            </a:pPr>
            <a:r>
              <a:rPr lang="en-US" sz="2400" i="1"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To emit an unfunded paper as the sign of value ought not to continue a formal part of the Constitution, nor ever hereafter to be employed; being, in its nature, pregnant with abuses, and liable to be made the engine of imposition and fraud; holding out temptations equally pernicious to the integrity of government and to the morals of the people.						</a:t>
            </a:r>
            <a:r>
              <a:rPr lang="en-US" sz="24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—Alexander Hamilton</a:t>
            </a:r>
          </a:p>
          <a:p>
            <a:pPr marL="0" indent="0" defTabSz="609585">
              <a:spcBef>
                <a:spcPts val="0"/>
              </a:spcBef>
              <a:buNone/>
            </a:pPr>
            <a:endParaRPr lang="en-US" sz="1333" dirty="0">
              <a:solidFill>
                <a:prstClr val="black"/>
              </a:solidFill>
              <a:latin typeface="Calibri"/>
            </a:endParaRPr>
          </a:p>
          <a:p>
            <a:pPr marL="0" indent="0" defTabSz="609585">
              <a:spcBef>
                <a:spcPts val="0"/>
              </a:spcBef>
              <a:buNone/>
            </a:pPr>
            <a:r>
              <a:rPr lang="en-US" sz="2400" i="1" dirty="0">
                <a:solidFill>
                  <a:prstClr val="black"/>
                </a:solidFill>
                <a:latin typeface="Calibri"/>
              </a:rPr>
              <a:t>Paper is poverty. It is only the ghost of money, and not money itself. </a:t>
            </a:r>
            <a:r>
              <a:rPr lang="en-US" sz="2400" dirty="0">
                <a:solidFill>
                  <a:prstClr val="black"/>
                </a:solidFill>
                <a:latin typeface="Calibri"/>
              </a:rPr>
              <a:t>—Thomas Jefferson</a:t>
            </a:r>
          </a:p>
          <a:p>
            <a:pPr marL="0" indent="0" defTabSz="609585">
              <a:spcBef>
                <a:spcPts val="0"/>
              </a:spcBef>
              <a:buNone/>
            </a:pPr>
            <a:endParaRPr lang="en-US" sz="4267" dirty="0">
              <a:solidFill>
                <a:prstClr val="black"/>
              </a:solidFill>
              <a:latin typeface="Calibri"/>
            </a:endParaRPr>
          </a:p>
        </p:txBody>
      </p:sp>
    </p:spTree>
    <p:extLst>
      <p:ext uri="{BB962C8B-B14F-4D97-AF65-F5344CB8AC3E}">
        <p14:creationId xmlns:p14="http://schemas.microsoft.com/office/powerpoint/2010/main" val="25649067"/>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EDFE8440-2F16-814E-A97D-B44413409D06}"/>
              </a:ext>
            </a:extLst>
          </p:cNvPr>
          <p:cNvSpPr>
            <a:spLocks noGrp="1" noChangeArrowheads="1"/>
          </p:cNvSpPr>
          <p:nvPr>
            <p:ph type="title"/>
          </p:nvPr>
        </p:nvSpPr>
        <p:spPr>
          <a:xfrm>
            <a:off x="3202983" y="320981"/>
            <a:ext cx="8931356" cy="1143000"/>
          </a:xfrm>
        </p:spPr>
        <p:txBody>
          <a:bodyPr>
            <a:normAutofit/>
          </a:bodyPr>
          <a:lstStyle/>
          <a:p>
            <a:pPr>
              <a:defRPr/>
            </a:pPr>
            <a:r>
              <a:rPr lang="en-US" sz="4800" dirty="0">
                <a:solidFill>
                  <a:srgbClr val="FFFFFF"/>
                </a:solidFill>
              </a:rPr>
              <a:t>History of American Money</a:t>
            </a:r>
          </a:p>
        </p:txBody>
      </p:sp>
      <p:sp>
        <p:nvSpPr>
          <p:cNvPr id="5" name="Content Placeholder 2">
            <a:extLst>
              <a:ext uri="{FF2B5EF4-FFF2-40B4-BE49-F238E27FC236}">
                <a16:creationId xmlns:a16="http://schemas.microsoft.com/office/drawing/2014/main" id="{A8DEEB29-E3B8-5C46-8FD7-8DB56A86F3DF}"/>
              </a:ext>
            </a:extLst>
          </p:cNvPr>
          <p:cNvSpPr txBox="1">
            <a:spLocks/>
          </p:cNvSpPr>
          <p:nvPr/>
        </p:nvSpPr>
        <p:spPr>
          <a:xfrm>
            <a:off x="4812064" y="1526890"/>
            <a:ext cx="7379936" cy="2575479"/>
          </a:xfrm>
          <a:prstGeom prst="rect">
            <a:avLst/>
          </a:prstGeom>
        </p:spPr>
        <p:txBody>
          <a:bodyPr vert="horz" lIns="121920" tIns="60960" rIns="121920" bIns="6096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189" indent="-457189" defTabSz="609585"/>
            <a:r>
              <a:rPr lang="en-US" sz="4800" dirty="0">
                <a:solidFill>
                  <a:prstClr val="black"/>
                </a:solidFill>
                <a:latin typeface="Calibri"/>
              </a:rPr>
              <a:t>Colonial Days</a:t>
            </a:r>
          </a:p>
          <a:p>
            <a:pPr marL="457189" indent="-457189" defTabSz="609585"/>
            <a:r>
              <a:rPr lang="en-US" sz="4800" dirty="0">
                <a:solidFill>
                  <a:prstClr val="black"/>
                </a:solidFill>
                <a:latin typeface="Calibri"/>
              </a:rPr>
              <a:t>Revolutionary War</a:t>
            </a:r>
          </a:p>
          <a:p>
            <a:pPr marL="457189" indent="-457189" defTabSz="609585"/>
            <a:r>
              <a:rPr lang="en-US" sz="4800" dirty="0">
                <a:solidFill>
                  <a:prstClr val="black"/>
                </a:solidFill>
                <a:latin typeface="Calibri"/>
              </a:rPr>
              <a:t>“Not worth a Continental”</a:t>
            </a:r>
          </a:p>
          <a:p>
            <a:pPr marL="1523962" lvl="2" indent="-304792" defTabSz="609585"/>
            <a:r>
              <a:rPr lang="en-US" sz="133" dirty="0">
                <a:solidFill>
                  <a:prstClr val="black"/>
                </a:solidFill>
                <a:latin typeface="Calibri"/>
              </a:rPr>
              <a:t>End </a:t>
            </a:r>
          </a:p>
        </p:txBody>
      </p:sp>
      <p:pic>
        <p:nvPicPr>
          <p:cNvPr id="3" name="Picture 2">
            <a:extLst>
              <a:ext uri="{FF2B5EF4-FFF2-40B4-BE49-F238E27FC236}">
                <a16:creationId xmlns:a16="http://schemas.microsoft.com/office/drawing/2014/main" id="{B2F210D9-2958-E34E-D5B4-7B70553944A9}"/>
              </a:ext>
            </a:extLst>
          </p:cNvPr>
          <p:cNvPicPr>
            <a:picLocks noChangeAspect="1"/>
          </p:cNvPicPr>
          <p:nvPr/>
        </p:nvPicPr>
        <p:blipFill>
          <a:blip r:embed="rId2"/>
          <a:stretch>
            <a:fillRect/>
          </a:stretch>
        </p:blipFill>
        <p:spPr>
          <a:xfrm>
            <a:off x="19791" y="2814629"/>
            <a:ext cx="4645279" cy="2376033"/>
          </a:xfrm>
          <a:prstGeom prst="rect">
            <a:avLst/>
          </a:prstGeom>
        </p:spPr>
      </p:pic>
      <p:pic>
        <p:nvPicPr>
          <p:cNvPr id="7" name="Picture 6">
            <a:extLst>
              <a:ext uri="{FF2B5EF4-FFF2-40B4-BE49-F238E27FC236}">
                <a16:creationId xmlns:a16="http://schemas.microsoft.com/office/drawing/2014/main" id="{5922F0B5-E179-4DAC-8E66-E6791CA9C60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092802" y="4264999"/>
            <a:ext cx="3281871" cy="2575479"/>
          </a:xfrm>
          <a:prstGeom prst="rect">
            <a:avLst/>
          </a:prstGeom>
        </p:spPr>
      </p:pic>
      <p:pic>
        <p:nvPicPr>
          <p:cNvPr id="9" name="Picture 8">
            <a:extLst>
              <a:ext uri="{FF2B5EF4-FFF2-40B4-BE49-F238E27FC236}">
                <a16:creationId xmlns:a16="http://schemas.microsoft.com/office/drawing/2014/main" id="{3DA4E8C1-1884-EC78-79BE-AE69E86AA93E}"/>
              </a:ext>
            </a:extLst>
          </p:cNvPr>
          <p:cNvPicPr>
            <a:picLocks noChangeAspect="1"/>
          </p:cNvPicPr>
          <p:nvPr/>
        </p:nvPicPr>
        <p:blipFill>
          <a:blip r:embed="rId4"/>
          <a:stretch>
            <a:fillRect/>
          </a:stretch>
        </p:blipFill>
        <p:spPr>
          <a:xfrm>
            <a:off x="7668660" y="4264999"/>
            <a:ext cx="4351288" cy="2376032"/>
          </a:xfrm>
          <a:prstGeom prst="rect">
            <a:avLst/>
          </a:prstGeom>
        </p:spPr>
      </p:pic>
    </p:spTree>
    <p:extLst>
      <p:ext uri="{BB962C8B-B14F-4D97-AF65-F5344CB8AC3E}">
        <p14:creationId xmlns:p14="http://schemas.microsoft.com/office/powerpoint/2010/main" val="3258425461"/>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EDFE8440-2F16-814E-A97D-B44413409D06}"/>
              </a:ext>
            </a:extLst>
          </p:cNvPr>
          <p:cNvSpPr>
            <a:spLocks noGrp="1" noChangeArrowheads="1"/>
          </p:cNvSpPr>
          <p:nvPr>
            <p:ph type="title"/>
          </p:nvPr>
        </p:nvSpPr>
        <p:spPr>
          <a:xfrm>
            <a:off x="3202983" y="320981"/>
            <a:ext cx="8931356" cy="1143000"/>
          </a:xfrm>
        </p:spPr>
        <p:txBody>
          <a:bodyPr>
            <a:normAutofit/>
          </a:bodyPr>
          <a:lstStyle/>
          <a:p>
            <a:pPr>
              <a:defRPr/>
            </a:pPr>
            <a:r>
              <a:rPr lang="en-US" sz="4800" dirty="0">
                <a:solidFill>
                  <a:srgbClr val="FFFFFF"/>
                </a:solidFill>
              </a:rPr>
              <a:t>History of American Money</a:t>
            </a:r>
          </a:p>
        </p:txBody>
      </p:sp>
      <p:sp>
        <p:nvSpPr>
          <p:cNvPr id="5" name="Content Placeholder 2">
            <a:extLst>
              <a:ext uri="{FF2B5EF4-FFF2-40B4-BE49-F238E27FC236}">
                <a16:creationId xmlns:a16="http://schemas.microsoft.com/office/drawing/2014/main" id="{A8DEEB29-E3B8-5C46-8FD7-8DB56A86F3DF}"/>
              </a:ext>
            </a:extLst>
          </p:cNvPr>
          <p:cNvSpPr txBox="1">
            <a:spLocks/>
          </p:cNvSpPr>
          <p:nvPr/>
        </p:nvSpPr>
        <p:spPr>
          <a:xfrm>
            <a:off x="4193907" y="1545286"/>
            <a:ext cx="7253627" cy="5204820"/>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189" indent="-457189" defTabSz="609585"/>
            <a:r>
              <a:rPr lang="en-US" sz="4800" dirty="0">
                <a:solidFill>
                  <a:prstClr val="black"/>
                </a:solidFill>
                <a:latin typeface="Calibri"/>
              </a:rPr>
              <a:t>Constitutional Money</a:t>
            </a:r>
          </a:p>
          <a:p>
            <a:pPr marL="990575" lvl="1" indent="-380990" defTabSz="609585"/>
            <a:r>
              <a:rPr lang="en-US" sz="3200" dirty="0">
                <a:solidFill>
                  <a:prstClr val="black"/>
                </a:solidFill>
                <a:latin typeface="Calibri"/>
              </a:rPr>
              <a:t>“dollar”</a:t>
            </a:r>
            <a:br>
              <a:rPr lang="en-US" sz="3200" dirty="0">
                <a:solidFill>
                  <a:prstClr val="black"/>
                </a:solidFill>
                <a:latin typeface="Calibri"/>
              </a:rPr>
            </a:br>
            <a:r>
              <a:rPr lang="en-US" sz="2667" dirty="0">
                <a:solidFill>
                  <a:prstClr val="black"/>
                </a:solidFill>
                <a:latin typeface="Calibri"/>
              </a:rPr>
              <a:t>(Spanish milled dollars</a:t>
            </a:r>
            <a:br>
              <a:rPr lang="en-US" sz="2667" dirty="0">
                <a:solidFill>
                  <a:prstClr val="black"/>
                </a:solidFill>
                <a:latin typeface="Calibri"/>
              </a:rPr>
            </a:br>
            <a:r>
              <a:rPr lang="en-US" sz="2667" dirty="0">
                <a:solidFill>
                  <a:prstClr val="black"/>
                </a:solidFill>
                <a:latin typeface="Calibri"/>
              </a:rPr>
              <a:t>aka “pieces of eight”)</a:t>
            </a:r>
          </a:p>
          <a:p>
            <a:pPr marL="990575" lvl="1" indent="-380990" defTabSz="609585"/>
            <a:r>
              <a:rPr lang="en-US" sz="3200" dirty="0">
                <a:solidFill>
                  <a:prstClr val="black"/>
                </a:solidFill>
                <a:latin typeface="Calibri"/>
              </a:rPr>
              <a:t>gold and silver coin</a:t>
            </a:r>
            <a:br>
              <a:rPr lang="en-US" sz="3200" dirty="0">
                <a:solidFill>
                  <a:prstClr val="black"/>
                </a:solidFill>
                <a:latin typeface="Calibri"/>
              </a:rPr>
            </a:br>
            <a:r>
              <a:rPr lang="en-US" sz="3200" dirty="0">
                <a:solidFill>
                  <a:prstClr val="black"/>
                </a:solidFill>
                <a:latin typeface="Calibri"/>
              </a:rPr>
              <a:t>(Article I, Section 10)</a:t>
            </a:r>
          </a:p>
          <a:p>
            <a:pPr marL="990575" lvl="1" indent="-380990" defTabSz="609585"/>
            <a:r>
              <a:rPr lang="en-US" sz="3200" dirty="0">
                <a:solidFill>
                  <a:prstClr val="black"/>
                </a:solidFill>
                <a:latin typeface="Calibri"/>
              </a:rPr>
              <a:t>“bills of credit”???</a:t>
            </a:r>
          </a:p>
          <a:p>
            <a:pPr marL="990575" lvl="1" indent="-380990" defTabSz="609585"/>
            <a:r>
              <a:rPr lang="en-US" sz="3200" dirty="0">
                <a:solidFill>
                  <a:prstClr val="black"/>
                </a:solidFill>
                <a:latin typeface="Calibri"/>
              </a:rPr>
              <a:t>Founders hated</a:t>
            </a:r>
            <a:br>
              <a:rPr lang="en-US" sz="3200" dirty="0">
                <a:solidFill>
                  <a:prstClr val="black"/>
                </a:solidFill>
                <a:latin typeface="Calibri"/>
              </a:rPr>
            </a:br>
            <a:r>
              <a:rPr lang="en-US" sz="3200" dirty="0">
                <a:solidFill>
                  <a:prstClr val="black"/>
                </a:solidFill>
                <a:latin typeface="Calibri"/>
              </a:rPr>
              <a:t>paper (fiat) money </a:t>
            </a:r>
          </a:p>
          <a:p>
            <a:pPr marL="1523962" lvl="2" indent="-304792" defTabSz="609585"/>
            <a:r>
              <a:rPr lang="en-US" sz="133" dirty="0">
                <a:solidFill>
                  <a:prstClr val="black"/>
                </a:solidFill>
                <a:latin typeface="Calibri"/>
              </a:rPr>
              <a:t>End </a:t>
            </a:r>
          </a:p>
        </p:txBody>
      </p:sp>
      <p:pic>
        <p:nvPicPr>
          <p:cNvPr id="3" name="Picture 2">
            <a:extLst>
              <a:ext uri="{FF2B5EF4-FFF2-40B4-BE49-F238E27FC236}">
                <a16:creationId xmlns:a16="http://schemas.microsoft.com/office/drawing/2014/main" id="{6341AC84-41B4-AD57-1145-80FBE6F31E68}"/>
              </a:ext>
            </a:extLst>
          </p:cNvPr>
          <p:cNvPicPr>
            <a:picLocks noChangeAspect="1"/>
          </p:cNvPicPr>
          <p:nvPr/>
        </p:nvPicPr>
        <p:blipFill>
          <a:blip r:embed="rId2"/>
          <a:stretch>
            <a:fillRect/>
          </a:stretch>
        </p:blipFill>
        <p:spPr>
          <a:xfrm>
            <a:off x="9403118" y="2370757"/>
            <a:ext cx="2144505" cy="4487243"/>
          </a:xfrm>
          <a:prstGeom prst="rect">
            <a:avLst/>
          </a:prstGeom>
        </p:spPr>
      </p:pic>
      <p:pic>
        <p:nvPicPr>
          <p:cNvPr id="2050" name="Picture 2" descr="The Spanish Dollar: The Original Bit Coin — Hamilton Mobley">
            <a:extLst>
              <a:ext uri="{FF2B5EF4-FFF2-40B4-BE49-F238E27FC236}">
                <a16:creationId xmlns:a16="http://schemas.microsoft.com/office/drawing/2014/main" id="{605F4404-891B-45CE-ACB8-D4D9769760D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6958" y="3252207"/>
            <a:ext cx="2090559" cy="195311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defined">
            <a:extLst>
              <a:ext uri="{FF2B5EF4-FFF2-40B4-BE49-F238E27FC236}">
                <a16:creationId xmlns:a16="http://schemas.microsoft.com/office/drawing/2014/main" id="{D1499E8D-19FA-C1AB-AF81-71F6CC6F0FB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109" y="5205325"/>
            <a:ext cx="2350635" cy="116103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A Pirate Ship on the Sea Stock Photo">
            <a:extLst>
              <a:ext uri="{FF2B5EF4-FFF2-40B4-BE49-F238E27FC236}">
                <a16:creationId xmlns:a16="http://schemas.microsoft.com/office/drawing/2014/main" id="{5597017C-C6E2-3EAF-7C7B-969E37ED3F8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675682" y="3252207"/>
            <a:ext cx="2036159" cy="27148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B6B096D-5A39-42AC-35D3-401DC78CBD79}"/>
              </a:ext>
            </a:extLst>
          </p:cNvPr>
          <p:cNvPicPr>
            <a:picLocks noChangeAspect="1"/>
          </p:cNvPicPr>
          <p:nvPr/>
        </p:nvPicPr>
        <p:blipFill>
          <a:blip r:embed="rId6"/>
          <a:stretch>
            <a:fillRect/>
          </a:stretch>
        </p:blipFill>
        <p:spPr>
          <a:xfrm>
            <a:off x="1425316" y="1932559"/>
            <a:ext cx="1777667" cy="790691"/>
          </a:xfrm>
          <a:prstGeom prst="rect">
            <a:avLst/>
          </a:prstGeom>
        </p:spPr>
      </p:pic>
    </p:spTree>
    <p:extLst>
      <p:ext uri="{BB962C8B-B14F-4D97-AF65-F5344CB8AC3E}">
        <p14:creationId xmlns:p14="http://schemas.microsoft.com/office/powerpoint/2010/main" val="1647342291"/>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EDFE8440-2F16-814E-A97D-B44413409D06}"/>
              </a:ext>
            </a:extLst>
          </p:cNvPr>
          <p:cNvSpPr>
            <a:spLocks noGrp="1" noChangeArrowheads="1"/>
          </p:cNvSpPr>
          <p:nvPr>
            <p:ph type="title"/>
          </p:nvPr>
        </p:nvSpPr>
        <p:spPr>
          <a:xfrm>
            <a:off x="3202983" y="320981"/>
            <a:ext cx="8931356" cy="1143000"/>
          </a:xfrm>
        </p:spPr>
        <p:txBody>
          <a:bodyPr>
            <a:normAutofit/>
          </a:bodyPr>
          <a:lstStyle/>
          <a:p>
            <a:pPr>
              <a:defRPr/>
            </a:pPr>
            <a:r>
              <a:rPr lang="en-US" sz="4800" dirty="0">
                <a:solidFill>
                  <a:srgbClr val="FFFFFF"/>
                </a:solidFill>
              </a:rPr>
              <a:t>History of American Money</a:t>
            </a:r>
          </a:p>
        </p:txBody>
      </p:sp>
      <p:sp>
        <p:nvSpPr>
          <p:cNvPr id="5" name="Content Placeholder 2">
            <a:extLst>
              <a:ext uri="{FF2B5EF4-FFF2-40B4-BE49-F238E27FC236}">
                <a16:creationId xmlns:a16="http://schemas.microsoft.com/office/drawing/2014/main" id="{A8DEEB29-E3B8-5C46-8FD7-8DB56A86F3DF}"/>
              </a:ext>
            </a:extLst>
          </p:cNvPr>
          <p:cNvSpPr txBox="1">
            <a:spLocks/>
          </p:cNvSpPr>
          <p:nvPr/>
        </p:nvSpPr>
        <p:spPr>
          <a:xfrm>
            <a:off x="0" y="1463982"/>
            <a:ext cx="7928136" cy="5204820"/>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189" indent="-457189" defTabSz="609585"/>
            <a:r>
              <a:rPr lang="en-US" sz="4800" dirty="0">
                <a:solidFill>
                  <a:prstClr val="black"/>
                </a:solidFill>
                <a:latin typeface="Calibri"/>
              </a:rPr>
              <a:t>19</a:t>
            </a:r>
            <a:r>
              <a:rPr lang="en-US" sz="4800" baseline="30000" dirty="0">
                <a:solidFill>
                  <a:prstClr val="black"/>
                </a:solidFill>
                <a:latin typeface="Calibri"/>
              </a:rPr>
              <a:t>th</a:t>
            </a:r>
            <a:r>
              <a:rPr lang="en-US" sz="4800" dirty="0">
                <a:solidFill>
                  <a:prstClr val="black"/>
                </a:solidFill>
                <a:latin typeface="Calibri"/>
              </a:rPr>
              <a:t> Century</a:t>
            </a:r>
          </a:p>
          <a:p>
            <a:pPr marL="990575" lvl="1" indent="-380990" defTabSz="609585"/>
            <a:r>
              <a:rPr lang="en-US" sz="3733" dirty="0">
                <a:solidFill>
                  <a:prstClr val="black"/>
                </a:solidFill>
                <a:latin typeface="Calibri"/>
              </a:rPr>
              <a:t>Briscoe v. Bank of Kentucky (1837)</a:t>
            </a:r>
          </a:p>
          <a:p>
            <a:pPr marL="990575" lvl="1" indent="-380990" defTabSz="609585"/>
            <a:r>
              <a:rPr lang="en-US" sz="3733" dirty="0">
                <a:solidFill>
                  <a:prstClr val="black"/>
                </a:solidFill>
                <a:latin typeface="Calibri"/>
              </a:rPr>
              <a:t>Civil War “Greenbacks”</a:t>
            </a:r>
            <a:br>
              <a:rPr lang="en-US" sz="3733" dirty="0">
                <a:solidFill>
                  <a:prstClr val="black"/>
                </a:solidFill>
                <a:latin typeface="Calibri"/>
              </a:rPr>
            </a:br>
            <a:r>
              <a:rPr lang="en-US" sz="3733" dirty="0">
                <a:solidFill>
                  <a:prstClr val="black"/>
                </a:solidFill>
                <a:latin typeface="Calibri"/>
              </a:rPr>
              <a:t>(to “fiat” or not to “fiat”)</a:t>
            </a:r>
          </a:p>
          <a:p>
            <a:pPr marL="609585" lvl="1" indent="0" defTabSz="609585">
              <a:buNone/>
            </a:pPr>
            <a:endParaRPr lang="en-US" sz="3733" dirty="0">
              <a:solidFill>
                <a:prstClr val="black"/>
              </a:solidFill>
              <a:latin typeface="Calibri"/>
            </a:endParaRPr>
          </a:p>
          <a:p>
            <a:pPr marL="990575" lvl="1" indent="-380990" defTabSz="609585"/>
            <a:endParaRPr lang="en-US" sz="3733" dirty="0">
              <a:solidFill>
                <a:prstClr val="black"/>
              </a:solidFill>
              <a:latin typeface="Calibri"/>
            </a:endParaRPr>
          </a:p>
          <a:p>
            <a:pPr marL="1523962" lvl="2" indent="-304792" defTabSz="609585"/>
            <a:r>
              <a:rPr lang="en-US" sz="133" dirty="0">
                <a:solidFill>
                  <a:prstClr val="black"/>
                </a:solidFill>
                <a:latin typeface="Calibri"/>
              </a:rPr>
              <a:t>End </a:t>
            </a:r>
          </a:p>
        </p:txBody>
      </p:sp>
      <p:pic>
        <p:nvPicPr>
          <p:cNvPr id="2050" name="Picture 2" descr="The Spanish Dollar: The Original Bit Coin — Hamilton Mobley">
            <a:extLst>
              <a:ext uri="{FF2B5EF4-FFF2-40B4-BE49-F238E27FC236}">
                <a16:creationId xmlns:a16="http://schemas.microsoft.com/office/drawing/2014/main" id="{605F4404-891B-45CE-ACB8-D4D9769760D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04461" y="5241071"/>
            <a:ext cx="1324089" cy="123703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11B46D01-8049-187A-AD7A-F4884C9F8271}"/>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7439496" y="3231663"/>
            <a:ext cx="4445225" cy="191407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Greenback">
            <a:extLst>
              <a:ext uri="{FF2B5EF4-FFF2-40B4-BE49-F238E27FC236}">
                <a16:creationId xmlns:a16="http://schemas.microsoft.com/office/drawing/2014/main" id="{D32CC992-C8B6-F02C-C580-2EE8B236AF8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8567" y="4358909"/>
            <a:ext cx="2874725" cy="249909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8CE1C2FC-A3DA-FB5C-E964-635A4CB35C2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135112" y="5041164"/>
            <a:ext cx="3015264" cy="1360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931192"/>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EDFE8440-2F16-814E-A97D-B44413409D06}"/>
              </a:ext>
            </a:extLst>
          </p:cNvPr>
          <p:cNvSpPr>
            <a:spLocks noGrp="1" noChangeArrowheads="1"/>
          </p:cNvSpPr>
          <p:nvPr>
            <p:ph type="title"/>
          </p:nvPr>
        </p:nvSpPr>
        <p:spPr>
          <a:xfrm>
            <a:off x="3202983" y="320981"/>
            <a:ext cx="8931356" cy="1143000"/>
          </a:xfrm>
        </p:spPr>
        <p:txBody>
          <a:bodyPr>
            <a:normAutofit/>
          </a:bodyPr>
          <a:lstStyle/>
          <a:p>
            <a:pPr>
              <a:defRPr/>
            </a:pPr>
            <a:r>
              <a:rPr lang="en-US" sz="4800" dirty="0">
                <a:solidFill>
                  <a:srgbClr val="FFFFFF"/>
                </a:solidFill>
              </a:rPr>
              <a:t>The Bible Says It Twice</a:t>
            </a:r>
          </a:p>
        </p:txBody>
      </p:sp>
      <p:sp>
        <p:nvSpPr>
          <p:cNvPr id="5" name="Content Placeholder 2">
            <a:extLst>
              <a:ext uri="{FF2B5EF4-FFF2-40B4-BE49-F238E27FC236}">
                <a16:creationId xmlns:a16="http://schemas.microsoft.com/office/drawing/2014/main" id="{A8DEEB29-E3B8-5C46-8FD7-8DB56A86F3DF}"/>
              </a:ext>
            </a:extLst>
          </p:cNvPr>
          <p:cNvSpPr txBox="1">
            <a:spLocks/>
          </p:cNvSpPr>
          <p:nvPr/>
        </p:nvSpPr>
        <p:spPr>
          <a:xfrm>
            <a:off x="3104561" y="1939109"/>
            <a:ext cx="8931356" cy="4918892"/>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buNone/>
            </a:pPr>
            <a:r>
              <a:rPr lang="en-US" sz="4267" b="1" dirty="0">
                <a:solidFill>
                  <a:prstClr val="black"/>
                </a:solidFill>
                <a:latin typeface="Calibri"/>
              </a:rPr>
              <a:t>Proverbs 22: 3 and 27:12</a:t>
            </a:r>
            <a:br>
              <a:rPr lang="en-US" sz="3733" dirty="0">
                <a:solidFill>
                  <a:prstClr val="black"/>
                </a:solidFill>
                <a:latin typeface="Calibri"/>
              </a:rPr>
            </a:br>
            <a:r>
              <a:rPr lang="en-US" sz="2133" dirty="0">
                <a:solidFill>
                  <a:prstClr val="black"/>
                </a:solidFill>
                <a:latin typeface="Calibri"/>
              </a:rPr>
              <a:t> </a:t>
            </a:r>
            <a:endParaRPr lang="en-US" sz="2667" dirty="0">
              <a:solidFill>
                <a:prstClr val="black"/>
              </a:solidFill>
              <a:latin typeface="Calibri"/>
            </a:endParaRPr>
          </a:p>
          <a:p>
            <a:pPr marL="609585" lvl="1" indent="0" defTabSz="609585">
              <a:buNone/>
            </a:pPr>
            <a:r>
              <a:rPr lang="en-US" sz="4800" i="1" dirty="0">
                <a:solidFill>
                  <a:prstClr val="black"/>
                </a:solidFill>
                <a:latin typeface="Calibri"/>
              </a:rPr>
              <a:t>“A prudent man sees danger ahead and prepares for it.</a:t>
            </a:r>
            <a:br>
              <a:rPr lang="en-US" sz="4800" i="1" dirty="0">
                <a:solidFill>
                  <a:prstClr val="black"/>
                </a:solidFill>
                <a:latin typeface="Calibri"/>
              </a:rPr>
            </a:br>
            <a:r>
              <a:rPr lang="en-US" sz="4800" i="1" dirty="0">
                <a:solidFill>
                  <a:prstClr val="black"/>
                </a:solidFill>
                <a:latin typeface="Calibri"/>
              </a:rPr>
              <a:t>The fool goes blindly on and suffers the consequences.”</a:t>
            </a:r>
            <a:endParaRPr lang="en-US" sz="2667" dirty="0">
              <a:solidFill>
                <a:prstClr val="black"/>
              </a:solidFill>
              <a:latin typeface="Calibri"/>
            </a:endParaRPr>
          </a:p>
        </p:txBody>
      </p:sp>
      <p:pic>
        <p:nvPicPr>
          <p:cNvPr id="2" name="Picture 1">
            <a:extLst>
              <a:ext uri="{FF2B5EF4-FFF2-40B4-BE49-F238E27FC236}">
                <a16:creationId xmlns:a16="http://schemas.microsoft.com/office/drawing/2014/main" id="{FF2217A9-837C-0DCB-6957-0892BA58AFD1}"/>
              </a:ext>
            </a:extLst>
          </p:cNvPr>
          <p:cNvPicPr>
            <a:picLocks noChangeAspect="1"/>
          </p:cNvPicPr>
          <p:nvPr/>
        </p:nvPicPr>
        <p:blipFill>
          <a:blip r:embed="rId2"/>
          <a:stretch>
            <a:fillRect/>
          </a:stretch>
        </p:blipFill>
        <p:spPr>
          <a:xfrm>
            <a:off x="461464" y="2790453"/>
            <a:ext cx="2401320" cy="3601979"/>
          </a:xfrm>
          <a:prstGeom prst="rect">
            <a:avLst/>
          </a:prstGeom>
        </p:spPr>
      </p:pic>
    </p:spTree>
    <p:extLst>
      <p:ext uri="{BB962C8B-B14F-4D97-AF65-F5344CB8AC3E}">
        <p14:creationId xmlns:p14="http://schemas.microsoft.com/office/powerpoint/2010/main" val="1553305000"/>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EDFE8440-2F16-814E-A97D-B44413409D06}"/>
              </a:ext>
            </a:extLst>
          </p:cNvPr>
          <p:cNvSpPr>
            <a:spLocks noGrp="1" noChangeArrowheads="1"/>
          </p:cNvSpPr>
          <p:nvPr>
            <p:ph type="title"/>
          </p:nvPr>
        </p:nvSpPr>
        <p:spPr>
          <a:xfrm>
            <a:off x="3202983" y="320981"/>
            <a:ext cx="8931356" cy="1143000"/>
          </a:xfrm>
        </p:spPr>
        <p:txBody>
          <a:bodyPr>
            <a:normAutofit/>
          </a:bodyPr>
          <a:lstStyle/>
          <a:p>
            <a:pPr>
              <a:defRPr/>
            </a:pPr>
            <a:r>
              <a:rPr lang="en-US" sz="4800" dirty="0">
                <a:solidFill>
                  <a:srgbClr val="FFFFFF"/>
                </a:solidFill>
              </a:rPr>
              <a:t>History of American Money</a:t>
            </a:r>
          </a:p>
        </p:txBody>
      </p:sp>
      <p:sp>
        <p:nvSpPr>
          <p:cNvPr id="5" name="Content Placeholder 2">
            <a:extLst>
              <a:ext uri="{FF2B5EF4-FFF2-40B4-BE49-F238E27FC236}">
                <a16:creationId xmlns:a16="http://schemas.microsoft.com/office/drawing/2014/main" id="{A8DEEB29-E3B8-5C46-8FD7-8DB56A86F3DF}"/>
              </a:ext>
            </a:extLst>
          </p:cNvPr>
          <p:cNvSpPr txBox="1">
            <a:spLocks/>
          </p:cNvSpPr>
          <p:nvPr/>
        </p:nvSpPr>
        <p:spPr>
          <a:xfrm>
            <a:off x="-1" y="1463981"/>
            <a:ext cx="10306640" cy="5394019"/>
          </a:xfrm>
          <a:prstGeom prst="rect">
            <a:avLst/>
          </a:prstGeom>
        </p:spPr>
        <p:txBody>
          <a:bodyPr vert="horz" lIns="121920" tIns="60960" rIns="121920" bIns="6096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90575" lvl="1" indent="-380990" defTabSz="609585"/>
            <a:r>
              <a:rPr lang="en-US" sz="3733" i="1" dirty="0">
                <a:solidFill>
                  <a:prstClr val="black"/>
                </a:solidFill>
                <a:latin typeface="Calibri"/>
              </a:rPr>
              <a:t>The Wonderful Wizard of OZ</a:t>
            </a:r>
            <a:r>
              <a:rPr lang="en-US" sz="3733" dirty="0">
                <a:solidFill>
                  <a:prstClr val="black"/>
                </a:solidFill>
                <a:latin typeface="Calibri"/>
              </a:rPr>
              <a:t>.</a:t>
            </a:r>
          </a:p>
          <a:p>
            <a:pPr marL="1523962" lvl="2" indent="-304792" defTabSz="609585"/>
            <a:r>
              <a:rPr lang="en-US" sz="3200" dirty="0">
                <a:solidFill>
                  <a:prstClr val="black"/>
                </a:solidFill>
                <a:latin typeface="Calibri"/>
              </a:rPr>
              <a:t>OZ. for ounce</a:t>
            </a:r>
          </a:p>
          <a:p>
            <a:pPr marL="1523962" lvl="2" indent="-304792" defTabSz="609585"/>
            <a:r>
              <a:rPr lang="en-US" sz="3200" dirty="0">
                <a:solidFill>
                  <a:prstClr val="black"/>
                </a:solidFill>
                <a:latin typeface="Calibri"/>
              </a:rPr>
              <a:t>Yellow brick road for gold</a:t>
            </a:r>
          </a:p>
          <a:p>
            <a:pPr marL="1523962" lvl="2" indent="-304792" defTabSz="609585"/>
            <a:r>
              <a:rPr lang="en-US" sz="3200" dirty="0">
                <a:solidFill>
                  <a:prstClr val="black"/>
                </a:solidFill>
                <a:latin typeface="Calibri"/>
              </a:rPr>
              <a:t>Silver slippers (changed to ruby for technicolor)</a:t>
            </a:r>
          </a:p>
          <a:p>
            <a:pPr marL="1523962" lvl="2" indent="-304792" defTabSz="609585"/>
            <a:r>
              <a:rPr lang="en-US" sz="3200" dirty="0">
                <a:solidFill>
                  <a:prstClr val="black"/>
                </a:solidFill>
                <a:latin typeface="Calibri"/>
              </a:rPr>
              <a:t>Wicked witch was bankers in the northeast</a:t>
            </a:r>
          </a:p>
          <a:p>
            <a:pPr marL="1523962" lvl="2" indent="-304792" defTabSz="609585"/>
            <a:r>
              <a:rPr lang="en-US" sz="3200" dirty="0">
                <a:solidFill>
                  <a:prstClr val="black"/>
                </a:solidFill>
                <a:latin typeface="Calibri"/>
              </a:rPr>
              <a:t>Wizard in Emerald City is central bank,</a:t>
            </a:r>
            <a:br>
              <a:rPr lang="en-US" sz="3200" dirty="0">
                <a:solidFill>
                  <a:prstClr val="black"/>
                </a:solidFill>
                <a:latin typeface="Calibri"/>
              </a:rPr>
            </a:br>
            <a:r>
              <a:rPr lang="en-US" sz="3200" dirty="0">
                <a:solidFill>
                  <a:prstClr val="black"/>
                </a:solidFill>
                <a:latin typeface="Calibri"/>
              </a:rPr>
              <a:t>Greenbacks with nothing behind the curtain</a:t>
            </a:r>
          </a:p>
          <a:p>
            <a:pPr marL="1523962" lvl="2" indent="-304792" defTabSz="609585"/>
            <a:r>
              <a:rPr lang="en-US" sz="3200" dirty="0">
                <a:solidFill>
                  <a:prstClr val="black"/>
                </a:solidFill>
                <a:latin typeface="Calibri"/>
              </a:rPr>
              <a:t>Tin man (factory workers), scarecrow (farmers), cowardly lion (William Jennings Bryan), flying monkeys (lawyers), munchkins (citizens) and Toto (teetotalers)</a:t>
            </a:r>
          </a:p>
          <a:p>
            <a:pPr marL="1523962" lvl="2" indent="-304792" defTabSz="609585"/>
            <a:r>
              <a:rPr lang="en-US" sz="133" dirty="0">
                <a:solidFill>
                  <a:prstClr val="black"/>
                </a:solidFill>
                <a:latin typeface="Calibri"/>
              </a:rPr>
              <a:t>End </a:t>
            </a:r>
          </a:p>
        </p:txBody>
      </p:sp>
      <p:pic>
        <p:nvPicPr>
          <p:cNvPr id="8196" name="Picture 4">
            <a:extLst>
              <a:ext uri="{FF2B5EF4-FFF2-40B4-BE49-F238E27FC236}">
                <a16:creationId xmlns:a16="http://schemas.microsoft.com/office/drawing/2014/main" id="{41446FCB-9182-C95A-E0BA-E1EAA4136DE2}"/>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7113430" y="1789991"/>
            <a:ext cx="2195972" cy="11416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undefined">
            <a:extLst>
              <a:ext uri="{FF2B5EF4-FFF2-40B4-BE49-F238E27FC236}">
                <a16:creationId xmlns:a16="http://schemas.microsoft.com/office/drawing/2014/main" id="{2E49FA3C-8547-C351-6E67-8EC0BCA1AA1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10506" y="1528750"/>
            <a:ext cx="2681495" cy="36185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2" descr="Greenback">
            <a:extLst>
              <a:ext uri="{FF2B5EF4-FFF2-40B4-BE49-F238E27FC236}">
                <a16:creationId xmlns:a16="http://schemas.microsoft.com/office/drawing/2014/main" id="{531A0433-DF12-78F2-881A-0E718CBEB72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056964" y="5147261"/>
            <a:ext cx="1893376" cy="1645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291968"/>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EDFE8440-2F16-814E-A97D-B44413409D06}"/>
              </a:ext>
            </a:extLst>
          </p:cNvPr>
          <p:cNvSpPr>
            <a:spLocks noGrp="1" noChangeArrowheads="1"/>
          </p:cNvSpPr>
          <p:nvPr>
            <p:ph type="title"/>
          </p:nvPr>
        </p:nvSpPr>
        <p:spPr>
          <a:xfrm>
            <a:off x="3202983" y="320981"/>
            <a:ext cx="8931356" cy="1143000"/>
          </a:xfrm>
        </p:spPr>
        <p:txBody>
          <a:bodyPr>
            <a:normAutofit/>
          </a:bodyPr>
          <a:lstStyle/>
          <a:p>
            <a:pPr>
              <a:defRPr/>
            </a:pPr>
            <a:r>
              <a:rPr lang="en-US" sz="4800" dirty="0">
                <a:solidFill>
                  <a:srgbClr val="FFFFFF"/>
                </a:solidFill>
              </a:rPr>
              <a:t>History of American Money</a:t>
            </a:r>
          </a:p>
        </p:txBody>
      </p:sp>
      <p:sp>
        <p:nvSpPr>
          <p:cNvPr id="5" name="Content Placeholder 2">
            <a:extLst>
              <a:ext uri="{FF2B5EF4-FFF2-40B4-BE49-F238E27FC236}">
                <a16:creationId xmlns:a16="http://schemas.microsoft.com/office/drawing/2014/main" id="{A8DEEB29-E3B8-5C46-8FD7-8DB56A86F3DF}"/>
              </a:ext>
            </a:extLst>
          </p:cNvPr>
          <p:cNvSpPr txBox="1">
            <a:spLocks/>
          </p:cNvSpPr>
          <p:nvPr/>
        </p:nvSpPr>
        <p:spPr>
          <a:xfrm>
            <a:off x="3517339" y="1550296"/>
            <a:ext cx="8674661" cy="5394019"/>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189" indent="-457189" defTabSz="609585"/>
            <a:r>
              <a:rPr lang="en-US" sz="4800" dirty="0">
                <a:solidFill>
                  <a:prstClr val="black"/>
                </a:solidFill>
                <a:latin typeface="Calibri"/>
              </a:rPr>
              <a:t>20</a:t>
            </a:r>
            <a:r>
              <a:rPr lang="en-US" sz="4800" baseline="30000" dirty="0">
                <a:solidFill>
                  <a:prstClr val="black"/>
                </a:solidFill>
                <a:latin typeface="Calibri"/>
              </a:rPr>
              <a:t>th</a:t>
            </a:r>
            <a:r>
              <a:rPr lang="en-US" sz="4800" dirty="0">
                <a:solidFill>
                  <a:prstClr val="black"/>
                </a:solidFill>
                <a:latin typeface="Calibri"/>
              </a:rPr>
              <a:t> Century</a:t>
            </a:r>
          </a:p>
          <a:p>
            <a:pPr marL="990575" lvl="1" indent="-380990" defTabSz="609585"/>
            <a:r>
              <a:rPr lang="en-US" sz="3733" dirty="0">
                <a:solidFill>
                  <a:prstClr val="black"/>
                </a:solidFill>
                <a:latin typeface="Calibri"/>
              </a:rPr>
              <a:t>Federal Reserve notes (1913)</a:t>
            </a:r>
          </a:p>
          <a:p>
            <a:pPr marL="990575" lvl="1" indent="-380990" defTabSz="609585"/>
            <a:r>
              <a:rPr lang="en-US" sz="3733" dirty="0">
                <a:solidFill>
                  <a:prstClr val="black"/>
                </a:solidFill>
                <a:latin typeface="Calibri"/>
              </a:rPr>
              <a:t>Gold Confiscation (1933)</a:t>
            </a:r>
          </a:p>
          <a:p>
            <a:pPr marL="990575" lvl="1" indent="-380990" defTabSz="609585"/>
            <a:r>
              <a:rPr lang="en-US" sz="3733" dirty="0">
                <a:solidFill>
                  <a:prstClr val="black"/>
                </a:solidFill>
                <a:latin typeface="Calibri"/>
              </a:rPr>
              <a:t>Treasury silver certificates</a:t>
            </a:r>
          </a:p>
          <a:p>
            <a:pPr marL="990575" lvl="1" indent="-380990" defTabSz="609585"/>
            <a:r>
              <a:rPr lang="en-US" sz="3733" dirty="0">
                <a:solidFill>
                  <a:prstClr val="black"/>
                </a:solidFill>
                <a:latin typeface="Calibri"/>
              </a:rPr>
              <a:t>Nixon’s “temporary” order (1971)</a:t>
            </a:r>
          </a:p>
          <a:p>
            <a:pPr marL="1523962" lvl="2" indent="-304792" defTabSz="609585"/>
            <a:r>
              <a:rPr lang="en-US" sz="133" dirty="0">
                <a:solidFill>
                  <a:prstClr val="black"/>
                </a:solidFill>
                <a:latin typeface="Calibri"/>
              </a:rPr>
              <a:t>End </a:t>
            </a:r>
          </a:p>
        </p:txBody>
      </p:sp>
      <p:pic>
        <p:nvPicPr>
          <p:cNvPr id="3" name="Picture 2">
            <a:extLst>
              <a:ext uri="{FF2B5EF4-FFF2-40B4-BE49-F238E27FC236}">
                <a16:creationId xmlns:a16="http://schemas.microsoft.com/office/drawing/2014/main" id="{2CB2C446-D174-F3C0-1747-F8952D1FD68C}"/>
              </a:ext>
            </a:extLst>
          </p:cNvPr>
          <p:cNvPicPr>
            <a:picLocks noChangeAspect="1"/>
          </p:cNvPicPr>
          <p:nvPr/>
        </p:nvPicPr>
        <p:blipFill>
          <a:blip r:embed="rId2"/>
          <a:stretch>
            <a:fillRect/>
          </a:stretch>
        </p:blipFill>
        <p:spPr>
          <a:xfrm>
            <a:off x="338310" y="2998877"/>
            <a:ext cx="1960337" cy="2934636"/>
          </a:xfrm>
          <a:prstGeom prst="rect">
            <a:avLst/>
          </a:prstGeom>
        </p:spPr>
      </p:pic>
      <p:pic>
        <p:nvPicPr>
          <p:cNvPr id="12290" name="Picture 2" descr="A Dark Day in Economic History; Could It Happen Again? | SchiffGold">
            <a:extLst>
              <a:ext uri="{FF2B5EF4-FFF2-40B4-BE49-F238E27FC236}">
                <a16:creationId xmlns:a16="http://schemas.microsoft.com/office/drawing/2014/main" id="{01946DE0-1652-DC21-EAF2-D7F3B4AD89D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55826" y="5031275"/>
            <a:ext cx="3207956" cy="180447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E207A0AF-D5D0-D5D5-7E6F-1F12E3D87A92}"/>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6866972" y="5209249"/>
            <a:ext cx="3587641" cy="1547553"/>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President Nixon prepares to announce new economic policies on a television broadcast.">
            <a:extLst>
              <a:ext uri="{FF2B5EF4-FFF2-40B4-BE49-F238E27FC236}">
                <a16:creationId xmlns:a16="http://schemas.microsoft.com/office/drawing/2014/main" id="{44C35049-5B93-5BD5-3F38-1D390C889A01}"/>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10239124" y="1482957"/>
            <a:ext cx="1895216" cy="2433628"/>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a:extLst>
              <a:ext uri="{FF2B5EF4-FFF2-40B4-BE49-F238E27FC236}">
                <a16:creationId xmlns:a16="http://schemas.microsoft.com/office/drawing/2014/main" id="{0D5D6242-0E0F-7C22-7A7E-2783DF1AFAA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497291" y="3052885"/>
            <a:ext cx="1648752" cy="164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337350"/>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EDFE8440-2F16-814E-A97D-B44413409D06}"/>
              </a:ext>
            </a:extLst>
          </p:cNvPr>
          <p:cNvSpPr>
            <a:spLocks noGrp="1" noChangeArrowheads="1"/>
          </p:cNvSpPr>
          <p:nvPr>
            <p:ph type="title"/>
          </p:nvPr>
        </p:nvSpPr>
        <p:spPr>
          <a:xfrm>
            <a:off x="3202983" y="320981"/>
            <a:ext cx="8931356" cy="1143000"/>
          </a:xfrm>
        </p:spPr>
        <p:txBody>
          <a:bodyPr>
            <a:normAutofit/>
          </a:bodyPr>
          <a:lstStyle/>
          <a:p>
            <a:pPr>
              <a:defRPr/>
            </a:pPr>
            <a:r>
              <a:rPr lang="en-US" sz="4800" dirty="0">
                <a:solidFill>
                  <a:srgbClr val="FFFFFF"/>
                </a:solidFill>
              </a:rPr>
              <a:t>What Money Should Be</a:t>
            </a:r>
          </a:p>
        </p:txBody>
      </p:sp>
      <p:sp>
        <p:nvSpPr>
          <p:cNvPr id="2" name="Content Placeholder 2">
            <a:extLst>
              <a:ext uri="{FF2B5EF4-FFF2-40B4-BE49-F238E27FC236}">
                <a16:creationId xmlns:a16="http://schemas.microsoft.com/office/drawing/2014/main" id="{6359B4C0-A60C-967D-D848-582DFA0B5A76}"/>
              </a:ext>
            </a:extLst>
          </p:cNvPr>
          <p:cNvSpPr txBox="1">
            <a:spLocks/>
          </p:cNvSpPr>
          <p:nvPr/>
        </p:nvSpPr>
        <p:spPr>
          <a:xfrm>
            <a:off x="266198" y="1520864"/>
            <a:ext cx="11832236" cy="5394019"/>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189" indent="-457189" defTabSz="609585"/>
            <a:r>
              <a:rPr lang="en-US" sz="4800" b="1" dirty="0">
                <a:solidFill>
                  <a:prstClr val="black"/>
                </a:solidFill>
                <a:latin typeface="Calibri"/>
              </a:rPr>
              <a:t>Pirate Money </a:t>
            </a:r>
            <a:r>
              <a:rPr lang="en-US" sz="4800" dirty="0">
                <a:solidFill>
                  <a:prstClr val="black"/>
                </a:solidFill>
                <a:latin typeface="Calibri"/>
              </a:rPr>
              <a:t>is Constitutional, Biblical, Desirable, and an Excellent Store of value</a:t>
            </a:r>
          </a:p>
          <a:p>
            <a:pPr marL="990575" lvl="1" indent="-380990" defTabSz="609585"/>
            <a:r>
              <a:rPr lang="en-US" sz="4267" dirty="0">
                <a:solidFill>
                  <a:prstClr val="black"/>
                </a:solidFill>
                <a:latin typeface="Calibri"/>
              </a:rPr>
              <a:t>A fine man’s suit in 1924 cost one oz. of gold</a:t>
            </a:r>
            <a:br>
              <a:rPr lang="en-US" sz="4267" dirty="0">
                <a:solidFill>
                  <a:prstClr val="black"/>
                </a:solidFill>
                <a:latin typeface="Calibri"/>
              </a:rPr>
            </a:br>
            <a:r>
              <a:rPr lang="en-US" sz="4267" dirty="0">
                <a:solidFill>
                  <a:prstClr val="black"/>
                </a:solidFill>
                <a:latin typeface="Calibri"/>
              </a:rPr>
              <a:t>$2000 will buy a suit, shoes, shirt, and tie today</a:t>
            </a:r>
          </a:p>
          <a:p>
            <a:pPr marL="990575" lvl="1" indent="-380990" defTabSz="609585"/>
            <a:r>
              <a:rPr lang="en-US" sz="4267" dirty="0">
                <a:solidFill>
                  <a:prstClr val="black"/>
                </a:solidFill>
                <a:latin typeface="Calibri"/>
              </a:rPr>
              <a:t>100 years ago, you could buy five gallons of gasoline for ten dimes…still true today if you have the silver content of pre-1964 dimes</a:t>
            </a:r>
          </a:p>
          <a:p>
            <a:pPr marL="457189" indent="-457189" defTabSz="609585"/>
            <a:endParaRPr lang="en-US" sz="4800" dirty="0">
              <a:solidFill>
                <a:prstClr val="black"/>
              </a:solidFill>
              <a:latin typeface="Calibri"/>
            </a:endParaRPr>
          </a:p>
          <a:p>
            <a:pPr marL="457189" indent="-457189" defTabSz="609585"/>
            <a:endParaRPr lang="en-US" sz="133" dirty="0">
              <a:solidFill>
                <a:prstClr val="black"/>
              </a:solidFill>
              <a:latin typeface="Calibri"/>
            </a:endParaRPr>
          </a:p>
        </p:txBody>
      </p:sp>
    </p:spTree>
    <p:extLst>
      <p:ext uri="{BB962C8B-B14F-4D97-AF65-F5344CB8AC3E}">
        <p14:creationId xmlns:p14="http://schemas.microsoft.com/office/powerpoint/2010/main" val="2039110127"/>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EDFE8440-2F16-814E-A97D-B44413409D06}"/>
              </a:ext>
            </a:extLst>
          </p:cNvPr>
          <p:cNvSpPr>
            <a:spLocks noGrp="1" noChangeArrowheads="1"/>
          </p:cNvSpPr>
          <p:nvPr>
            <p:ph type="title"/>
          </p:nvPr>
        </p:nvSpPr>
        <p:spPr>
          <a:xfrm>
            <a:off x="3202983" y="320981"/>
            <a:ext cx="8931356" cy="1143000"/>
          </a:xfrm>
        </p:spPr>
        <p:txBody>
          <a:bodyPr>
            <a:normAutofit/>
          </a:bodyPr>
          <a:lstStyle/>
          <a:p>
            <a:pPr>
              <a:defRPr/>
            </a:pPr>
            <a:r>
              <a:rPr lang="en-US" sz="4800" dirty="0">
                <a:solidFill>
                  <a:srgbClr val="FFFFFF"/>
                </a:solidFill>
              </a:rPr>
              <a:t>What Money Should Be</a:t>
            </a:r>
          </a:p>
        </p:txBody>
      </p:sp>
      <p:sp>
        <p:nvSpPr>
          <p:cNvPr id="2" name="Content Placeholder 2">
            <a:extLst>
              <a:ext uri="{FF2B5EF4-FFF2-40B4-BE49-F238E27FC236}">
                <a16:creationId xmlns:a16="http://schemas.microsoft.com/office/drawing/2014/main" id="{6359B4C0-A60C-967D-D848-582DFA0B5A76}"/>
              </a:ext>
            </a:extLst>
          </p:cNvPr>
          <p:cNvSpPr txBox="1">
            <a:spLocks/>
          </p:cNvSpPr>
          <p:nvPr/>
        </p:nvSpPr>
        <p:spPr>
          <a:xfrm>
            <a:off x="1" y="1520864"/>
            <a:ext cx="12098433" cy="5394019"/>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189" indent="-457189" defTabSz="609585"/>
            <a:r>
              <a:rPr lang="en-US" sz="4800" b="1" dirty="0">
                <a:solidFill>
                  <a:prstClr val="black"/>
                </a:solidFill>
                <a:latin typeface="Calibri"/>
              </a:rPr>
              <a:t>Economic Safety ? Economic Justice?</a:t>
            </a:r>
          </a:p>
          <a:p>
            <a:pPr marL="990575" lvl="1" indent="-380990" defTabSz="609585"/>
            <a:r>
              <a:rPr lang="en-US" sz="3733" dirty="0">
                <a:solidFill>
                  <a:prstClr val="black"/>
                </a:solidFill>
                <a:latin typeface="Calibri"/>
              </a:rPr>
              <a:t>Gold and silver hold their value but are not accessible</a:t>
            </a:r>
          </a:p>
          <a:p>
            <a:pPr marL="990575" lvl="1" indent="-380990" defTabSz="609585"/>
            <a:r>
              <a:rPr lang="en-US" sz="3733" dirty="0">
                <a:solidFill>
                  <a:prstClr val="black"/>
                </a:solidFill>
                <a:latin typeface="Calibri"/>
              </a:rPr>
              <a:t>Only well-off can afford to put savings there</a:t>
            </a:r>
          </a:p>
          <a:p>
            <a:pPr marL="990575" lvl="1" indent="-380990" defTabSz="609585"/>
            <a:r>
              <a:rPr lang="en-US" sz="3733" dirty="0">
                <a:solidFill>
                  <a:prstClr val="black"/>
                </a:solidFill>
                <a:latin typeface="Calibri"/>
              </a:rPr>
              <a:t>Not transactional   </a:t>
            </a:r>
            <a:r>
              <a:rPr lang="en-US" sz="2933" b="1" i="1" dirty="0">
                <a:solidFill>
                  <a:srgbClr val="C00000"/>
                </a:solidFill>
                <a:latin typeface="Helvetica" pitchFamily="2" charset="0"/>
              </a:rPr>
              <a:t>“</a:t>
            </a:r>
            <a:r>
              <a:rPr lang="en-US" sz="2667" b="1" i="1" dirty="0">
                <a:solidFill>
                  <a:srgbClr val="C00000"/>
                </a:solidFill>
                <a:latin typeface="Helvetica" pitchFamily="2" charset="0"/>
              </a:rPr>
              <a:t>Bitcoin shares common qualities with gold: Both are mined. Neither is wallet-friendly. And they are virtually useless for buying gas, groceries or a movie ticket.” </a:t>
            </a:r>
            <a:r>
              <a:rPr lang="en-US" sz="2667" b="1" dirty="0">
                <a:solidFill>
                  <a:srgbClr val="222222"/>
                </a:solidFill>
                <a:latin typeface="Helvetica" pitchFamily="2" charset="0"/>
              </a:rPr>
              <a:t>(WSJ, 4/24/23)</a:t>
            </a:r>
            <a:endParaRPr lang="en-US" sz="2667" b="1" dirty="0">
              <a:solidFill>
                <a:prstClr val="black"/>
              </a:solidFill>
              <a:latin typeface="Calibri"/>
            </a:endParaRPr>
          </a:p>
          <a:p>
            <a:pPr marL="990575" lvl="1" indent="-380990" defTabSz="609585"/>
            <a:r>
              <a:rPr lang="en-US" sz="3733" dirty="0">
                <a:solidFill>
                  <a:prstClr val="black"/>
                </a:solidFill>
                <a:latin typeface="Calibri"/>
              </a:rPr>
              <a:t>Taxed as collectibles</a:t>
            </a:r>
          </a:p>
          <a:p>
            <a:pPr marL="990575" lvl="1" indent="-380990" defTabSz="609585"/>
            <a:r>
              <a:rPr lang="en-US" sz="3733" dirty="0">
                <a:solidFill>
                  <a:prstClr val="black"/>
                </a:solidFill>
                <a:latin typeface="Calibri"/>
              </a:rPr>
              <a:t>How to Buy?</a:t>
            </a:r>
          </a:p>
          <a:p>
            <a:pPr marL="990575" lvl="1" indent="-380990" defTabSz="609585"/>
            <a:endParaRPr lang="en-US" sz="3733" dirty="0">
              <a:solidFill>
                <a:prstClr val="black"/>
              </a:solidFill>
              <a:latin typeface="Calibri"/>
            </a:endParaRPr>
          </a:p>
          <a:p>
            <a:pPr marL="457189" indent="-457189" defTabSz="609585"/>
            <a:endParaRPr lang="en-US" sz="4800" dirty="0">
              <a:solidFill>
                <a:prstClr val="black"/>
              </a:solidFill>
              <a:latin typeface="Calibri"/>
            </a:endParaRPr>
          </a:p>
          <a:p>
            <a:pPr marL="457189" indent="-457189" defTabSz="609585"/>
            <a:endParaRPr lang="en-US" sz="133" dirty="0">
              <a:solidFill>
                <a:prstClr val="black"/>
              </a:solidFill>
              <a:latin typeface="Calibri"/>
            </a:endParaRPr>
          </a:p>
        </p:txBody>
      </p:sp>
      <p:pic>
        <p:nvPicPr>
          <p:cNvPr id="3" name="Picture 2" descr="Text&#10;&#10;Description automatically generated">
            <a:extLst>
              <a:ext uri="{FF2B5EF4-FFF2-40B4-BE49-F238E27FC236}">
                <a16:creationId xmlns:a16="http://schemas.microsoft.com/office/drawing/2014/main" id="{70D75709-0C9A-D3A1-5FA2-D4F24B256A88}"/>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5588589" y="5337137"/>
            <a:ext cx="6413056" cy="1398572"/>
          </a:xfrm>
          <a:prstGeom prst="rect">
            <a:avLst/>
          </a:prstGeom>
        </p:spPr>
      </p:pic>
    </p:spTree>
    <p:extLst>
      <p:ext uri="{BB962C8B-B14F-4D97-AF65-F5344CB8AC3E}">
        <p14:creationId xmlns:p14="http://schemas.microsoft.com/office/powerpoint/2010/main" val="2796367295"/>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7B106-0136-27EE-FD68-5187B6DC557E}"/>
            </a:ext>
          </a:extLst>
        </p:cNvPr>
        <p:cNvGrpSpPr/>
        <p:nvPr/>
      </p:nvGrpSpPr>
      <p:grpSpPr>
        <a:xfrm>
          <a:off x="0" y="0"/>
          <a:ext cx="0" cy="0"/>
          <a:chOff x="0" y="0"/>
          <a:chExt cx="0" cy="0"/>
        </a:xfrm>
      </p:grpSpPr>
      <p:sp>
        <p:nvSpPr>
          <p:cNvPr id="4" name="Rectangle 4">
            <a:extLst>
              <a:ext uri="{FF2B5EF4-FFF2-40B4-BE49-F238E27FC236}">
                <a16:creationId xmlns:a16="http://schemas.microsoft.com/office/drawing/2014/main" id="{0653E31B-D1AF-ED70-D855-D6329743DD0A}"/>
              </a:ext>
            </a:extLst>
          </p:cNvPr>
          <p:cNvSpPr>
            <a:spLocks noGrp="1" noChangeArrowheads="1"/>
          </p:cNvSpPr>
          <p:nvPr>
            <p:ph type="title"/>
          </p:nvPr>
        </p:nvSpPr>
        <p:spPr>
          <a:xfrm>
            <a:off x="3202983" y="320981"/>
            <a:ext cx="8931356" cy="1143000"/>
          </a:xfrm>
        </p:spPr>
        <p:txBody>
          <a:bodyPr>
            <a:normAutofit/>
          </a:bodyPr>
          <a:lstStyle/>
          <a:p>
            <a:pPr>
              <a:defRPr/>
            </a:pPr>
            <a:r>
              <a:rPr lang="en-US" sz="4800" dirty="0">
                <a:solidFill>
                  <a:srgbClr val="FFFFFF"/>
                </a:solidFill>
              </a:rPr>
              <a:t>What Money Should Be</a:t>
            </a:r>
          </a:p>
        </p:txBody>
      </p:sp>
      <p:sp>
        <p:nvSpPr>
          <p:cNvPr id="2" name="Content Placeholder 2">
            <a:extLst>
              <a:ext uri="{FF2B5EF4-FFF2-40B4-BE49-F238E27FC236}">
                <a16:creationId xmlns:a16="http://schemas.microsoft.com/office/drawing/2014/main" id="{B7F23350-4EF5-1172-B742-E5ECFE8DCD28}"/>
              </a:ext>
            </a:extLst>
          </p:cNvPr>
          <p:cNvSpPr txBox="1">
            <a:spLocks/>
          </p:cNvSpPr>
          <p:nvPr/>
        </p:nvSpPr>
        <p:spPr>
          <a:xfrm>
            <a:off x="1" y="1520864"/>
            <a:ext cx="12098433" cy="5394019"/>
          </a:xfrm>
          <a:prstGeom prst="rect">
            <a:avLst/>
          </a:prstGeom>
        </p:spPr>
        <p:txBody>
          <a:bodyPr vert="horz" lIns="121920" tIns="60960" rIns="121920" bIns="6096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189" indent="-457189" defTabSz="609585"/>
            <a:r>
              <a:rPr lang="en-US" sz="4800" b="1" dirty="0">
                <a:solidFill>
                  <a:prstClr val="black"/>
                </a:solidFill>
                <a:latin typeface="Calibri"/>
              </a:rPr>
              <a:t>Gold is MONEY … not an investment … </a:t>
            </a:r>
            <a:br>
              <a:rPr lang="en-US" sz="4800" b="1" dirty="0">
                <a:solidFill>
                  <a:prstClr val="black"/>
                </a:solidFill>
                <a:latin typeface="Calibri"/>
              </a:rPr>
            </a:br>
            <a:r>
              <a:rPr lang="en-US" sz="4800" b="1" dirty="0">
                <a:solidFill>
                  <a:prstClr val="black"/>
                </a:solidFill>
                <a:latin typeface="Calibri"/>
              </a:rPr>
              <a:t>so it Must be made Transactional</a:t>
            </a:r>
            <a:br>
              <a:rPr lang="en-US" sz="4800" b="1" dirty="0">
                <a:solidFill>
                  <a:prstClr val="black"/>
                </a:solidFill>
                <a:latin typeface="Calibri"/>
              </a:rPr>
            </a:br>
            <a:br>
              <a:rPr lang="en-US" sz="4800" b="1" dirty="0">
                <a:solidFill>
                  <a:prstClr val="black"/>
                </a:solidFill>
                <a:latin typeface="Calibri"/>
              </a:rPr>
            </a:br>
            <a:br>
              <a:rPr lang="en-US" sz="4800" b="1" dirty="0">
                <a:solidFill>
                  <a:prstClr val="black"/>
                </a:solidFill>
                <a:latin typeface="Calibri"/>
              </a:rPr>
            </a:br>
            <a:endParaRPr lang="en-US" sz="4800" b="1" dirty="0">
              <a:solidFill>
                <a:prstClr val="black"/>
              </a:solidFill>
              <a:latin typeface="Calibri"/>
            </a:endParaRPr>
          </a:p>
          <a:p>
            <a:pPr marL="990575" lvl="1" indent="-380990" defTabSz="609585"/>
            <a:r>
              <a:rPr lang="en-US" sz="3333" b="1" dirty="0">
                <a:solidFill>
                  <a:prstClr val="black"/>
                </a:solidFill>
                <a:latin typeface="Calibri"/>
              </a:rPr>
              <a:t>The steward who buried the money</a:t>
            </a:r>
            <a:br>
              <a:rPr lang="en-US" sz="3333" b="1" dirty="0">
                <a:solidFill>
                  <a:prstClr val="black"/>
                </a:solidFill>
                <a:latin typeface="Calibri"/>
              </a:rPr>
            </a:br>
            <a:r>
              <a:rPr lang="en-US" sz="3333" b="1" dirty="0">
                <a:solidFill>
                  <a:prstClr val="black"/>
                </a:solidFill>
                <a:latin typeface="Calibri"/>
              </a:rPr>
              <a:t>rather than using it is the one who</a:t>
            </a:r>
            <a:br>
              <a:rPr lang="en-US" sz="3333" b="1" dirty="0">
                <a:solidFill>
                  <a:prstClr val="black"/>
                </a:solidFill>
                <a:latin typeface="Calibri"/>
              </a:rPr>
            </a:br>
            <a:r>
              <a:rPr lang="en-US" sz="3333" b="1" dirty="0">
                <a:solidFill>
                  <a:prstClr val="black"/>
                </a:solidFill>
                <a:latin typeface="Calibri"/>
              </a:rPr>
              <a:t>was cast out.</a:t>
            </a:r>
            <a:endParaRPr lang="en-US" sz="3333" dirty="0">
              <a:solidFill>
                <a:prstClr val="black"/>
              </a:solidFill>
              <a:latin typeface="Calibri"/>
            </a:endParaRPr>
          </a:p>
          <a:p>
            <a:pPr marL="990575" lvl="1" indent="-380990" defTabSz="609585"/>
            <a:endParaRPr lang="en-US" sz="3733" dirty="0">
              <a:solidFill>
                <a:prstClr val="black"/>
              </a:solidFill>
              <a:latin typeface="Calibri"/>
            </a:endParaRPr>
          </a:p>
          <a:p>
            <a:pPr marL="457189" indent="-457189" defTabSz="609585"/>
            <a:endParaRPr lang="en-US" sz="4800" dirty="0">
              <a:solidFill>
                <a:prstClr val="black"/>
              </a:solidFill>
              <a:latin typeface="Calibri"/>
            </a:endParaRPr>
          </a:p>
          <a:p>
            <a:pPr marL="457189" indent="-457189" defTabSz="609585"/>
            <a:endParaRPr lang="en-US" sz="133" dirty="0">
              <a:solidFill>
                <a:prstClr val="black"/>
              </a:solidFill>
              <a:latin typeface="Calibri"/>
            </a:endParaRPr>
          </a:p>
        </p:txBody>
      </p:sp>
      <p:pic>
        <p:nvPicPr>
          <p:cNvPr id="5" name="Picture 4" descr="A white background with black text&#10;&#10;Description automatically generated">
            <a:extLst>
              <a:ext uri="{FF2B5EF4-FFF2-40B4-BE49-F238E27FC236}">
                <a16:creationId xmlns:a16="http://schemas.microsoft.com/office/drawing/2014/main" id="{E29C8ADD-C19A-C399-B07E-A93884DD8260}"/>
              </a:ext>
            </a:extLst>
          </p:cNvPr>
          <p:cNvPicPr>
            <a:picLocks noChangeAspect="1"/>
          </p:cNvPicPr>
          <p:nvPr/>
        </p:nvPicPr>
        <p:blipFill>
          <a:blip r:embed="rId2"/>
          <a:stretch>
            <a:fillRect/>
          </a:stretch>
        </p:blipFill>
        <p:spPr>
          <a:xfrm>
            <a:off x="818848" y="2949744"/>
            <a:ext cx="8629952" cy="1937336"/>
          </a:xfrm>
          <a:prstGeom prst="rect">
            <a:avLst/>
          </a:prstGeom>
        </p:spPr>
      </p:pic>
      <p:pic>
        <p:nvPicPr>
          <p:cNvPr id="1028" name="Picture 4" descr="Sharing and spreading our God-given talents | United Methodist Church of  Greater New Jersey">
            <a:extLst>
              <a:ext uri="{FF2B5EF4-FFF2-40B4-BE49-F238E27FC236}">
                <a16:creationId xmlns:a16="http://schemas.microsoft.com/office/drawing/2014/main" id="{612DB77E-3A25-370E-3E3A-1E82B5460B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7763" y="4206241"/>
            <a:ext cx="4714237" cy="2651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262482"/>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D159282-F0E2-C44A-8B54-4520C81CDCCC}"/>
              </a:ext>
            </a:extLst>
          </p:cNvPr>
          <p:cNvSpPr>
            <a:spLocks noGrp="1"/>
          </p:cNvSpPr>
          <p:nvPr>
            <p:ph type="title"/>
          </p:nvPr>
        </p:nvSpPr>
        <p:spPr>
          <a:xfrm>
            <a:off x="3218688" y="274637"/>
            <a:ext cx="8973312" cy="1285939"/>
          </a:xfrm>
        </p:spPr>
        <p:txBody>
          <a:bodyPr>
            <a:noAutofit/>
          </a:bodyPr>
          <a:lstStyle/>
          <a:p>
            <a:r>
              <a:rPr lang="en-US" sz="4267" dirty="0">
                <a:solidFill>
                  <a:schemeClr val="bg1"/>
                </a:solidFill>
              </a:rPr>
              <a:t>Modern Pirate Money</a:t>
            </a:r>
          </a:p>
        </p:txBody>
      </p:sp>
      <p:sp>
        <p:nvSpPr>
          <p:cNvPr id="3" name="Content Placeholder 2">
            <a:extLst>
              <a:ext uri="{FF2B5EF4-FFF2-40B4-BE49-F238E27FC236}">
                <a16:creationId xmlns:a16="http://schemas.microsoft.com/office/drawing/2014/main" id="{8369A17D-2D09-5118-66CB-28DFD7AEDB07}"/>
              </a:ext>
            </a:extLst>
          </p:cNvPr>
          <p:cNvSpPr>
            <a:spLocks noGrp="1"/>
          </p:cNvSpPr>
          <p:nvPr>
            <p:ph idx="1"/>
          </p:nvPr>
        </p:nvSpPr>
        <p:spPr>
          <a:xfrm>
            <a:off x="485525" y="1748879"/>
            <a:ext cx="10994377" cy="4871735"/>
          </a:xfrm>
        </p:spPr>
        <p:txBody>
          <a:bodyPr>
            <a:normAutofit/>
          </a:bodyPr>
          <a:lstStyle/>
          <a:p>
            <a:pPr marL="152396" indent="0">
              <a:buNone/>
            </a:pPr>
            <a:r>
              <a:rPr lang="en-US" dirty="0"/>
              <a:t>The Texas Solution</a:t>
            </a:r>
            <a:endParaRPr lang="en-US" sz="3467" dirty="0"/>
          </a:p>
          <a:p>
            <a:endParaRPr lang="en-US" sz="3467" dirty="0"/>
          </a:p>
          <a:p>
            <a:pPr lvl="1"/>
            <a:endParaRPr lang="en-US" sz="3467" dirty="0"/>
          </a:p>
        </p:txBody>
      </p:sp>
      <p:pic>
        <p:nvPicPr>
          <p:cNvPr id="4" name="Picture 3" descr="Graphical user interface&#10;&#10;Description automatically generated">
            <a:extLst>
              <a:ext uri="{FF2B5EF4-FFF2-40B4-BE49-F238E27FC236}">
                <a16:creationId xmlns:a16="http://schemas.microsoft.com/office/drawing/2014/main" id="{65DE629D-7757-A3F3-A54C-A334E903CE63}"/>
              </a:ext>
            </a:extLst>
          </p:cNvPr>
          <p:cNvPicPr>
            <a:picLocks noChangeAspect="1"/>
          </p:cNvPicPr>
          <p:nvPr/>
        </p:nvPicPr>
        <p:blipFill>
          <a:blip r:embed="rId3"/>
          <a:stretch>
            <a:fillRect/>
          </a:stretch>
        </p:blipFill>
        <p:spPr>
          <a:xfrm>
            <a:off x="2689254" y="2589772"/>
            <a:ext cx="8089337" cy="4219144"/>
          </a:xfrm>
          <a:prstGeom prst="rect">
            <a:avLst/>
          </a:prstGeom>
        </p:spPr>
      </p:pic>
    </p:spTree>
    <p:extLst>
      <p:ext uri="{BB962C8B-B14F-4D97-AF65-F5344CB8AC3E}">
        <p14:creationId xmlns:p14="http://schemas.microsoft.com/office/powerpoint/2010/main" val="2365923171"/>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D159282-F0E2-C44A-8B54-4520C81CDCCC}"/>
              </a:ext>
            </a:extLst>
          </p:cNvPr>
          <p:cNvSpPr>
            <a:spLocks noGrp="1"/>
          </p:cNvSpPr>
          <p:nvPr>
            <p:ph type="title"/>
          </p:nvPr>
        </p:nvSpPr>
        <p:spPr>
          <a:xfrm>
            <a:off x="3218688" y="274637"/>
            <a:ext cx="8973312" cy="1285939"/>
          </a:xfrm>
        </p:spPr>
        <p:txBody>
          <a:bodyPr>
            <a:noAutofit/>
          </a:bodyPr>
          <a:lstStyle/>
          <a:p>
            <a:r>
              <a:rPr lang="en-US" sz="4267" dirty="0">
                <a:solidFill>
                  <a:schemeClr val="bg1"/>
                </a:solidFill>
              </a:rPr>
              <a:t>Just Add Technology…</a:t>
            </a:r>
          </a:p>
        </p:txBody>
      </p:sp>
      <p:pic>
        <p:nvPicPr>
          <p:cNvPr id="11" name="Picture 10" descr="A person holding a phone&#10;&#10;Description automatically generated with low confidence">
            <a:extLst>
              <a:ext uri="{FF2B5EF4-FFF2-40B4-BE49-F238E27FC236}">
                <a16:creationId xmlns:a16="http://schemas.microsoft.com/office/drawing/2014/main" id="{51BB438B-EEA1-167C-26FC-398848CAC6E3}"/>
              </a:ext>
            </a:extLst>
          </p:cNvPr>
          <p:cNvPicPr>
            <a:picLocks noChangeAspect="1"/>
          </p:cNvPicPr>
          <p:nvPr/>
        </p:nvPicPr>
        <p:blipFill>
          <a:blip r:embed="rId3"/>
          <a:stretch>
            <a:fillRect/>
          </a:stretch>
        </p:blipFill>
        <p:spPr>
          <a:xfrm>
            <a:off x="0" y="1560577"/>
            <a:ext cx="6821112" cy="3937551"/>
          </a:xfrm>
          <a:prstGeom prst="rect">
            <a:avLst/>
          </a:prstGeom>
        </p:spPr>
      </p:pic>
      <p:pic>
        <p:nvPicPr>
          <p:cNvPr id="3" name="Picture 2" descr="A picture containing graphical user interface&#10;&#10;Description automatically generated">
            <a:extLst>
              <a:ext uri="{FF2B5EF4-FFF2-40B4-BE49-F238E27FC236}">
                <a16:creationId xmlns:a16="http://schemas.microsoft.com/office/drawing/2014/main" id="{ECEC45AD-D618-D006-258B-377657FA83A4}"/>
              </a:ext>
            </a:extLst>
          </p:cNvPr>
          <p:cNvPicPr>
            <a:picLocks noChangeAspect="1"/>
          </p:cNvPicPr>
          <p:nvPr/>
        </p:nvPicPr>
        <p:blipFill>
          <a:blip r:embed="rId4"/>
          <a:stretch>
            <a:fillRect/>
          </a:stretch>
        </p:blipFill>
        <p:spPr>
          <a:xfrm>
            <a:off x="2509112" y="4414882"/>
            <a:ext cx="4312000" cy="2443119"/>
          </a:xfrm>
          <a:prstGeom prst="rect">
            <a:avLst/>
          </a:prstGeom>
        </p:spPr>
      </p:pic>
      <p:pic>
        <p:nvPicPr>
          <p:cNvPr id="23556" name="Picture 4" descr="Glint (@Glintpay) / X">
            <a:extLst>
              <a:ext uri="{FF2B5EF4-FFF2-40B4-BE49-F238E27FC236}">
                <a16:creationId xmlns:a16="http://schemas.microsoft.com/office/drawing/2014/main" id="{260DF273-CF0E-9595-33C2-C593922387D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84776" y="1650776"/>
            <a:ext cx="5207225" cy="5207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072366"/>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EDFE8440-2F16-814E-A97D-B44413409D06}"/>
              </a:ext>
            </a:extLst>
          </p:cNvPr>
          <p:cNvSpPr>
            <a:spLocks noGrp="1" noChangeArrowheads="1"/>
          </p:cNvSpPr>
          <p:nvPr>
            <p:ph type="title"/>
          </p:nvPr>
        </p:nvSpPr>
        <p:spPr>
          <a:xfrm>
            <a:off x="3202983" y="320981"/>
            <a:ext cx="8931356" cy="1143000"/>
          </a:xfrm>
        </p:spPr>
        <p:txBody>
          <a:bodyPr>
            <a:normAutofit/>
          </a:bodyPr>
          <a:lstStyle/>
          <a:p>
            <a:pPr>
              <a:defRPr/>
            </a:pPr>
            <a:r>
              <a:rPr lang="en-US" sz="4800" dirty="0">
                <a:solidFill>
                  <a:srgbClr val="FFFFFF"/>
                </a:solidFill>
              </a:rPr>
              <a:t>Six Key Issues</a:t>
            </a:r>
          </a:p>
        </p:txBody>
      </p:sp>
      <p:sp>
        <p:nvSpPr>
          <p:cNvPr id="5" name="Content Placeholder 2">
            <a:extLst>
              <a:ext uri="{FF2B5EF4-FFF2-40B4-BE49-F238E27FC236}">
                <a16:creationId xmlns:a16="http://schemas.microsoft.com/office/drawing/2014/main" id="{A8DEEB29-E3B8-5C46-8FD7-8DB56A86F3DF}"/>
              </a:ext>
            </a:extLst>
          </p:cNvPr>
          <p:cNvSpPr txBox="1">
            <a:spLocks/>
          </p:cNvSpPr>
          <p:nvPr/>
        </p:nvSpPr>
        <p:spPr>
          <a:xfrm>
            <a:off x="1417987" y="1564461"/>
            <a:ext cx="4812063" cy="5293539"/>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457189" defTabSz="609585">
              <a:spcBef>
                <a:spcPts val="0"/>
              </a:spcBef>
              <a:buFont typeface="+mj-lt"/>
              <a:buAutoNum type="arabicPeriod"/>
            </a:pPr>
            <a:r>
              <a:rPr lang="en-US" sz="4267" dirty="0">
                <a:solidFill>
                  <a:srgbClr val="000000"/>
                </a:solidFill>
                <a:latin typeface="Arial" panose="020B0604020202020204" pitchFamily="34" charset="0"/>
              </a:rPr>
              <a:t>Biblical</a:t>
            </a:r>
            <a:endParaRPr lang="en-US" sz="4267" dirty="0">
              <a:solidFill>
                <a:srgbClr val="000000"/>
              </a:solidFill>
              <a:latin typeface="Calibri" panose="020F0502020204030204" pitchFamily="34" charset="0"/>
            </a:endParaRPr>
          </a:p>
          <a:p>
            <a:pPr marL="0" indent="-457189" defTabSz="609585">
              <a:spcBef>
                <a:spcPts val="0"/>
              </a:spcBef>
              <a:buFont typeface="+mj-lt"/>
              <a:buAutoNum type="arabicPeriod"/>
            </a:pPr>
            <a:r>
              <a:rPr lang="en-US" sz="4267" dirty="0">
                <a:solidFill>
                  <a:srgbClr val="000000"/>
                </a:solidFill>
                <a:latin typeface="Arial" panose="020B0604020202020204" pitchFamily="34" charset="0"/>
              </a:rPr>
              <a:t>Constitutional</a:t>
            </a:r>
            <a:endParaRPr lang="en-US" sz="4267" dirty="0">
              <a:solidFill>
                <a:srgbClr val="000000"/>
              </a:solidFill>
              <a:latin typeface="Calibri" panose="020F0502020204030204" pitchFamily="34" charset="0"/>
            </a:endParaRPr>
          </a:p>
          <a:p>
            <a:pPr marL="0" indent="-457189" defTabSz="609585">
              <a:spcBef>
                <a:spcPts val="0"/>
              </a:spcBef>
              <a:buFont typeface="+mj-lt"/>
              <a:buAutoNum type="arabicPeriod"/>
            </a:pPr>
            <a:r>
              <a:rPr lang="en-US" sz="4267" dirty="0">
                <a:solidFill>
                  <a:srgbClr val="000000"/>
                </a:solidFill>
                <a:latin typeface="Arial" panose="020B0604020202020204" pitchFamily="34" charset="0"/>
              </a:rPr>
              <a:t>Practical</a:t>
            </a:r>
            <a:endParaRPr lang="en-US" sz="4267" dirty="0">
              <a:solidFill>
                <a:srgbClr val="000000"/>
              </a:solidFill>
              <a:latin typeface="Calibri" panose="020F0502020204030204" pitchFamily="34" charset="0"/>
            </a:endParaRPr>
          </a:p>
          <a:p>
            <a:pPr marL="0" indent="-457189" defTabSz="609585">
              <a:spcBef>
                <a:spcPts val="0"/>
              </a:spcBef>
              <a:buFont typeface="+mj-lt"/>
              <a:buAutoNum type="arabicPeriod"/>
            </a:pPr>
            <a:r>
              <a:rPr lang="en-US" sz="4267" dirty="0">
                <a:solidFill>
                  <a:srgbClr val="000000"/>
                </a:solidFill>
                <a:latin typeface="Arial" panose="020B0604020202020204" pitchFamily="34" charset="0"/>
              </a:rPr>
              <a:t>Desirable</a:t>
            </a:r>
            <a:endParaRPr lang="en-US" sz="4267" dirty="0">
              <a:solidFill>
                <a:srgbClr val="000000"/>
              </a:solidFill>
              <a:latin typeface="Calibri" panose="020F0502020204030204" pitchFamily="34" charset="0"/>
            </a:endParaRPr>
          </a:p>
          <a:p>
            <a:pPr marL="0" indent="-457189" defTabSz="609585">
              <a:spcBef>
                <a:spcPts val="0"/>
              </a:spcBef>
              <a:buFont typeface="+mj-lt"/>
              <a:buAutoNum type="arabicPeriod"/>
            </a:pPr>
            <a:r>
              <a:rPr lang="en-US" sz="4267" dirty="0">
                <a:solidFill>
                  <a:srgbClr val="000000"/>
                </a:solidFill>
                <a:latin typeface="Arial" panose="020B0604020202020204" pitchFamily="34" charset="0"/>
              </a:rPr>
              <a:t>Necessary </a:t>
            </a:r>
          </a:p>
          <a:p>
            <a:pPr marL="533387" lvl="1" indent="-380990" defTabSz="609585">
              <a:spcBef>
                <a:spcPts val="0"/>
              </a:spcBef>
              <a:buFont typeface="Arial" panose="020B0604020202020204" pitchFamily="34" charset="0"/>
              <a:buChar char="•"/>
            </a:pPr>
            <a:r>
              <a:rPr lang="en-US" sz="2667" dirty="0">
                <a:solidFill>
                  <a:srgbClr val="000000"/>
                </a:solidFill>
                <a:latin typeface="Arial" panose="020B0604020202020204" pitchFamily="34" charset="0"/>
              </a:rPr>
              <a:t>Inflation/dollar collapse</a:t>
            </a:r>
          </a:p>
          <a:p>
            <a:pPr marL="533387" lvl="1" indent="-380990" defTabSz="609585">
              <a:spcBef>
                <a:spcPts val="0"/>
              </a:spcBef>
              <a:buFont typeface="Arial" panose="020B0604020202020204" pitchFamily="34" charset="0"/>
              <a:buChar char="•"/>
            </a:pPr>
            <a:r>
              <a:rPr lang="en-US" sz="2667" dirty="0">
                <a:solidFill>
                  <a:srgbClr val="000000"/>
                </a:solidFill>
                <a:latin typeface="Arial" panose="020B0604020202020204" pitchFamily="34" charset="0"/>
              </a:rPr>
              <a:t>Great Reset</a:t>
            </a:r>
          </a:p>
          <a:p>
            <a:pPr marL="533387" lvl="1" indent="-380990" defTabSz="609585">
              <a:spcBef>
                <a:spcPts val="0"/>
              </a:spcBef>
              <a:buFont typeface="Arial" panose="020B0604020202020204" pitchFamily="34" charset="0"/>
              <a:buChar char="•"/>
            </a:pPr>
            <a:r>
              <a:rPr lang="en-US" sz="2667" dirty="0">
                <a:solidFill>
                  <a:srgbClr val="000000"/>
                </a:solidFill>
                <a:latin typeface="Arial" panose="020B0604020202020204" pitchFamily="34" charset="0"/>
              </a:rPr>
              <a:t>CBDC</a:t>
            </a:r>
            <a:endParaRPr lang="en-US" sz="2667" dirty="0">
              <a:solidFill>
                <a:srgbClr val="000000"/>
              </a:solidFill>
              <a:latin typeface="Calibri" panose="020F0502020204030204" pitchFamily="34" charset="0"/>
            </a:endParaRPr>
          </a:p>
          <a:p>
            <a:pPr marL="0" indent="-457189" defTabSz="609585">
              <a:spcBef>
                <a:spcPts val="0"/>
              </a:spcBef>
              <a:buFont typeface="+mj-lt"/>
              <a:buAutoNum type="arabicPeriod"/>
            </a:pPr>
            <a:r>
              <a:rPr lang="en-US" sz="4267" dirty="0">
                <a:solidFill>
                  <a:srgbClr val="000000"/>
                </a:solidFill>
                <a:latin typeface="Arial" panose="020B0604020202020204" pitchFamily="34" charset="0"/>
              </a:rPr>
              <a:t>Achievable</a:t>
            </a:r>
            <a:endParaRPr lang="en-US" sz="4800" dirty="0">
              <a:solidFill>
                <a:prstClr val="black"/>
              </a:solidFill>
              <a:latin typeface="Calibri"/>
            </a:endParaRPr>
          </a:p>
          <a:p>
            <a:pPr marL="457189" indent="-457189" defTabSz="609585"/>
            <a:endParaRPr lang="en-US" sz="2667" dirty="0">
              <a:solidFill>
                <a:prstClr val="black"/>
              </a:solidFill>
              <a:latin typeface="Calibri"/>
            </a:endParaRPr>
          </a:p>
          <a:p>
            <a:pPr marL="457189" indent="-457189" defTabSz="609585"/>
            <a:endParaRPr lang="en-US" sz="4267" dirty="0">
              <a:solidFill>
                <a:prstClr val="black"/>
              </a:solidFill>
              <a:latin typeface="Calibri"/>
            </a:endParaRPr>
          </a:p>
        </p:txBody>
      </p:sp>
      <p:pic>
        <p:nvPicPr>
          <p:cNvPr id="1032" name="Picture 8" descr="Scene at the Signing of the Constitution of the United States - Wikipedia">
            <a:extLst>
              <a:ext uri="{FF2B5EF4-FFF2-40B4-BE49-F238E27FC236}">
                <a16:creationId xmlns:a16="http://schemas.microsoft.com/office/drawing/2014/main" id="{722F2A0D-A30D-AAAB-3488-A62C25927D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770" y="1463982"/>
            <a:ext cx="5656569" cy="36450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up of a document&#10;&#10;Description automatically generated">
            <a:extLst>
              <a:ext uri="{FF2B5EF4-FFF2-40B4-BE49-F238E27FC236}">
                <a16:creationId xmlns:a16="http://schemas.microsoft.com/office/drawing/2014/main" id="{CC6CCC91-D6DB-5784-3076-31B3A223DF8F}"/>
              </a:ext>
            </a:extLst>
          </p:cNvPr>
          <p:cNvPicPr>
            <a:picLocks noChangeAspect="1"/>
          </p:cNvPicPr>
          <p:nvPr/>
        </p:nvPicPr>
        <p:blipFill>
          <a:blip r:embed="rId3"/>
          <a:stretch>
            <a:fillRect/>
          </a:stretch>
        </p:blipFill>
        <p:spPr>
          <a:xfrm>
            <a:off x="7668660" y="4041945"/>
            <a:ext cx="3747720" cy="2704148"/>
          </a:xfrm>
          <a:prstGeom prst="rect">
            <a:avLst/>
          </a:prstGeom>
        </p:spPr>
      </p:pic>
    </p:spTree>
    <p:extLst>
      <p:ext uri="{BB962C8B-B14F-4D97-AF65-F5344CB8AC3E}">
        <p14:creationId xmlns:p14="http://schemas.microsoft.com/office/powerpoint/2010/main" val="3221103333"/>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6959894-DF94-E941-BA03-F08696ADC76D}"/>
              </a:ext>
            </a:extLst>
          </p:cNvPr>
          <p:cNvSpPr>
            <a:spLocks noGrp="1"/>
          </p:cNvSpPr>
          <p:nvPr>
            <p:ph idx="1"/>
          </p:nvPr>
        </p:nvSpPr>
        <p:spPr>
          <a:xfrm>
            <a:off x="190914" y="1560577"/>
            <a:ext cx="11342935" cy="5021055"/>
          </a:xfrm>
        </p:spPr>
        <p:txBody>
          <a:bodyPr>
            <a:noAutofit/>
          </a:bodyPr>
          <a:lstStyle/>
          <a:p>
            <a:r>
              <a:rPr lang="en-US" dirty="0"/>
              <a:t>Great Reset from the</a:t>
            </a:r>
            <a:br>
              <a:rPr lang="en-US" dirty="0"/>
            </a:br>
            <a:r>
              <a:rPr lang="en-US" sz="3200" dirty="0"/>
              <a:t>World </a:t>
            </a:r>
            <a:r>
              <a:rPr lang="en-US" b="1" dirty="0">
                <a:highlight>
                  <a:srgbClr val="FFFF00"/>
                </a:highlight>
              </a:rPr>
              <a:t>ECONOMIC</a:t>
            </a:r>
            <a:r>
              <a:rPr lang="en-US" sz="3200" b="1" dirty="0"/>
              <a:t> </a:t>
            </a:r>
            <a:r>
              <a:rPr lang="en-US" sz="3200" dirty="0"/>
              <a:t>Forum</a:t>
            </a:r>
            <a:endParaRPr lang="en-US" sz="4800" dirty="0"/>
          </a:p>
          <a:p>
            <a:r>
              <a:rPr lang="en-US" dirty="0"/>
              <a:t>Jesus told us Luke 16:11</a:t>
            </a:r>
            <a:br>
              <a:rPr lang="en-US" dirty="0"/>
            </a:br>
            <a:r>
              <a:rPr lang="en-US" dirty="0"/>
              <a:t>that we have to get money</a:t>
            </a:r>
            <a:br>
              <a:rPr lang="en-US" dirty="0"/>
            </a:br>
            <a:r>
              <a:rPr lang="en-US" dirty="0"/>
              <a:t>right first. Luke 16:10 says that money should be a “small thing.”</a:t>
            </a:r>
          </a:p>
          <a:p>
            <a:r>
              <a:rPr lang="en-US" dirty="0"/>
              <a:t>“Love of money is root of all sorts of evil”</a:t>
            </a:r>
            <a:br>
              <a:rPr lang="en-US" dirty="0"/>
            </a:br>
            <a:r>
              <a:rPr lang="en-US" sz="2400" dirty="0"/>
              <a:t>		--I Timothy 6:10</a:t>
            </a:r>
          </a:p>
        </p:txBody>
      </p:sp>
      <p:sp>
        <p:nvSpPr>
          <p:cNvPr id="8" name="Title 1">
            <a:extLst>
              <a:ext uri="{FF2B5EF4-FFF2-40B4-BE49-F238E27FC236}">
                <a16:creationId xmlns:a16="http://schemas.microsoft.com/office/drawing/2014/main" id="{1D159282-F0E2-C44A-8B54-4520C81CDCCC}"/>
              </a:ext>
            </a:extLst>
          </p:cNvPr>
          <p:cNvSpPr>
            <a:spLocks noGrp="1"/>
          </p:cNvSpPr>
          <p:nvPr>
            <p:ph type="title"/>
          </p:nvPr>
        </p:nvSpPr>
        <p:spPr>
          <a:xfrm>
            <a:off x="3218688" y="274637"/>
            <a:ext cx="8973312" cy="1285939"/>
          </a:xfrm>
        </p:spPr>
        <p:txBody>
          <a:bodyPr>
            <a:noAutofit/>
          </a:bodyPr>
          <a:lstStyle/>
          <a:p>
            <a:r>
              <a:rPr lang="en-US" sz="4267" dirty="0">
                <a:solidFill>
                  <a:schemeClr val="bg1"/>
                </a:solidFill>
              </a:rPr>
              <a:t>The Economic War of the Heart</a:t>
            </a:r>
          </a:p>
        </p:txBody>
      </p:sp>
      <p:pic>
        <p:nvPicPr>
          <p:cNvPr id="2" name="Picture 1">
            <a:extLst>
              <a:ext uri="{FF2B5EF4-FFF2-40B4-BE49-F238E27FC236}">
                <a16:creationId xmlns:a16="http://schemas.microsoft.com/office/drawing/2014/main" id="{819490C7-5921-4E12-7FBB-8CE382C70C9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05344" y="1560577"/>
            <a:ext cx="4197069" cy="2797577"/>
          </a:xfrm>
          <a:prstGeom prst="rect">
            <a:avLst/>
          </a:prstGeom>
        </p:spPr>
      </p:pic>
    </p:spTree>
    <p:extLst>
      <p:ext uri="{BB962C8B-B14F-4D97-AF65-F5344CB8AC3E}">
        <p14:creationId xmlns:p14="http://schemas.microsoft.com/office/powerpoint/2010/main" val="131167064"/>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6959894-DF94-E941-BA03-F08696ADC76D}"/>
              </a:ext>
            </a:extLst>
          </p:cNvPr>
          <p:cNvSpPr>
            <a:spLocks noGrp="1"/>
          </p:cNvSpPr>
          <p:nvPr>
            <p:ph idx="1"/>
          </p:nvPr>
        </p:nvSpPr>
        <p:spPr>
          <a:xfrm>
            <a:off x="550259" y="1751387"/>
            <a:ext cx="11472407" cy="5021055"/>
          </a:xfrm>
        </p:spPr>
        <p:txBody>
          <a:bodyPr>
            <a:noAutofit/>
          </a:bodyPr>
          <a:lstStyle/>
          <a:p>
            <a:r>
              <a:rPr lang="en-US" b="1" dirty="0"/>
              <a:t>The Boy King </a:t>
            </a:r>
            <a:r>
              <a:rPr lang="en-US" sz="2667" dirty="0"/>
              <a:t>(2 Chronicles 34)</a:t>
            </a:r>
          </a:p>
          <a:p>
            <a:pPr lvl="1"/>
            <a:r>
              <a:rPr lang="en-US" dirty="0"/>
              <a:t>8-years old when he became King and followed after “father” David, not his wicked daddy/granddaddy</a:t>
            </a:r>
          </a:p>
          <a:p>
            <a:pPr lvl="1"/>
            <a:r>
              <a:rPr lang="en-US" dirty="0"/>
              <a:t>At age 16, sought God, age 20, tore down false worship</a:t>
            </a:r>
          </a:p>
          <a:p>
            <a:pPr lvl="1"/>
            <a:r>
              <a:rPr lang="en-US" dirty="0">
                <a:highlight>
                  <a:srgbClr val="FFFF00"/>
                </a:highlight>
              </a:rPr>
              <a:t>Age 26 (18</a:t>
            </a:r>
            <a:r>
              <a:rPr lang="en-US" baseline="30000" dirty="0">
                <a:highlight>
                  <a:srgbClr val="FFFF00"/>
                </a:highlight>
              </a:rPr>
              <a:t>th</a:t>
            </a:r>
            <a:r>
              <a:rPr lang="en-US" dirty="0">
                <a:highlight>
                  <a:srgbClr val="FFFF00"/>
                </a:highlight>
              </a:rPr>
              <a:t> year of reign) decided to rebuild the House of God</a:t>
            </a:r>
          </a:p>
          <a:p>
            <a:pPr lvl="1"/>
            <a:endParaRPr lang="en-US" dirty="0"/>
          </a:p>
        </p:txBody>
      </p:sp>
      <p:sp>
        <p:nvSpPr>
          <p:cNvPr id="8" name="Title 1">
            <a:extLst>
              <a:ext uri="{FF2B5EF4-FFF2-40B4-BE49-F238E27FC236}">
                <a16:creationId xmlns:a16="http://schemas.microsoft.com/office/drawing/2014/main" id="{1D159282-F0E2-C44A-8B54-4520C81CDCCC}"/>
              </a:ext>
            </a:extLst>
          </p:cNvPr>
          <p:cNvSpPr>
            <a:spLocks noGrp="1"/>
          </p:cNvSpPr>
          <p:nvPr>
            <p:ph type="title"/>
          </p:nvPr>
        </p:nvSpPr>
        <p:spPr>
          <a:xfrm>
            <a:off x="3218688" y="274637"/>
            <a:ext cx="8973312" cy="1285939"/>
          </a:xfrm>
        </p:spPr>
        <p:txBody>
          <a:bodyPr>
            <a:noAutofit/>
          </a:bodyPr>
          <a:lstStyle/>
          <a:p>
            <a:r>
              <a:rPr lang="en-US" sz="4267" dirty="0">
                <a:solidFill>
                  <a:schemeClr val="bg1"/>
                </a:solidFill>
              </a:rPr>
              <a:t>Getting Money Right Is Essential</a:t>
            </a:r>
          </a:p>
        </p:txBody>
      </p:sp>
    </p:spTree>
    <p:extLst>
      <p:ext uri="{BB962C8B-B14F-4D97-AF65-F5344CB8AC3E}">
        <p14:creationId xmlns:p14="http://schemas.microsoft.com/office/powerpoint/2010/main" val="4089226386"/>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EDFE8440-2F16-814E-A97D-B44413409D06}"/>
              </a:ext>
            </a:extLst>
          </p:cNvPr>
          <p:cNvSpPr>
            <a:spLocks noGrp="1" noChangeArrowheads="1"/>
          </p:cNvSpPr>
          <p:nvPr>
            <p:ph type="title"/>
          </p:nvPr>
        </p:nvSpPr>
        <p:spPr>
          <a:xfrm>
            <a:off x="3202983" y="320981"/>
            <a:ext cx="8931356" cy="1143000"/>
          </a:xfrm>
        </p:spPr>
        <p:txBody>
          <a:bodyPr>
            <a:normAutofit/>
          </a:bodyPr>
          <a:lstStyle/>
          <a:p>
            <a:pPr>
              <a:defRPr/>
            </a:pPr>
            <a:r>
              <a:rPr lang="en-US" sz="4800" dirty="0">
                <a:solidFill>
                  <a:srgbClr val="FFFFFF"/>
                </a:solidFill>
              </a:rPr>
              <a:t>My Background</a:t>
            </a:r>
          </a:p>
        </p:txBody>
      </p:sp>
      <p:sp>
        <p:nvSpPr>
          <p:cNvPr id="5" name="Content Placeholder 2">
            <a:extLst>
              <a:ext uri="{FF2B5EF4-FFF2-40B4-BE49-F238E27FC236}">
                <a16:creationId xmlns:a16="http://schemas.microsoft.com/office/drawing/2014/main" id="{A8DEEB29-E3B8-5C46-8FD7-8DB56A86F3DF}"/>
              </a:ext>
            </a:extLst>
          </p:cNvPr>
          <p:cNvSpPr txBox="1">
            <a:spLocks/>
          </p:cNvSpPr>
          <p:nvPr/>
        </p:nvSpPr>
        <p:spPr>
          <a:xfrm>
            <a:off x="1936077" y="2256552"/>
            <a:ext cx="10018556" cy="4784867"/>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189" indent="-457189" defTabSz="609585"/>
            <a:r>
              <a:rPr lang="en-US" sz="3733" dirty="0">
                <a:solidFill>
                  <a:prstClr val="black"/>
                </a:solidFill>
                <a:latin typeface="Calibri"/>
              </a:rPr>
              <a:t>Four decades in investment industry</a:t>
            </a:r>
          </a:p>
          <a:p>
            <a:pPr marL="457189" indent="-457189" defTabSz="609585"/>
            <a:r>
              <a:rPr lang="en-US" sz="3733" dirty="0">
                <a:solidFill>
                  <a:prstClr val="black"/>
                </a:solidFill>
                <a:latin typeface="Calibri"/>
              </a:rPr>
              <a:t>Pentagon research starting 2008</a:t>
            </a:r>
          </a:p>
          <a:p>
            <a:pPr marL="457189" indent="-457189" defTabSz="609585"/>
            <a:r>
              <a:rPr lang="en-US" sz="3733" dirty="0">
                <a:solidFill>
                  <a:prstClr val="black"/>
                </a:solidFill>
                <a:latin typeface="Calibri"/>
              </a:rPr>
              <a:t>Briefed all major agencies, DIA, FBI, CIA,</a:t>
            </a:r>
            <a:br>
              <a:rPr lang="en-US" sz="3733" dirty="0">
                <a:solidFill>
                  <a:prstClr val="black"/>
                </a:solidFill>
                <a:latin typeface="Calibri"/>
              </a:rPr>
            </a:br>
            <a:r>
              <a:rPr lang="en-US" sz="3733" dirty="0">
                <a:solidFill>
                  <a:prstClr val="black"/>
                </a:solidFill>
                <a:latin typeface="Calibri"/>
              </a:rPr>
              <a:t>DARPA, War Colleges, Generals/Admirals</a:t>
            </a:r>
          </a:p>
          <a:p>
            <a:pPr marL="457189" indent="-457189" defTabSz="609585"/>
            <a:r>
              <a:rPr lang="en-US" sz="3733" dirty="0">
                <a:solidFill>
                  <a:prstClr val="black"/>
                </a:solidFill>
                <a:latin typeface="Calibri"/>
              </a:rPr>
              <a:t>Discovered that we are in an Economic War</a:t>
            </a:r>
          </a:p>
          <a:p>
            <a:pPr marL="457189" indent="-457189" defTabSz="609585"/>
            <a:r>
              <a:rPr lang="en-US" sz="3733" dirty="0">
                <a:solidFill>
                  <a:prstClr val="black"/>
                </a:solidFill>
                <a:latin typeface="Calibri"/>
              </a:rPr>
              <a:t>2018-Economic War Room on Blaze TV</a:t>
            </a:r>
            <a:br>
              <a:rPr lang="en-US" sz="2133" dirty="0">
                <a:solidFill>
                  <a:prstClr val="black"/>
                </a:solidFill>
                <a:latin typeface="Calibri"/>
              </a:rPr>
            </a:br>
            <a:r>
              <a:rPr lang="en-US" sz="2667" dirty="0">
                <a:solidFill>
                  <a:prstClr val="black"/>
                </a:solidFill>
                <a:latin typeface="Calibri"/>
              </a:rPr>
              <a:t>(also </a:t>
            </a:r>
            <a:r>
              <a:rPr lang="en-US" sz="2667" dirty="0" err="1">
                <a:solidFill>
                  <a:prstClr val="black"/>
                </a:solidFill>
                <a:latin typeface="Calibri"/>
              </a:rPr>
              <a:t>LiftableTV</a:t>
            </a:r>
            <a:r>
              <a:rPr lang="en-US" sz="2667" dirty="0">
                <a:solidFill>
                  <a:prstClr val="black"/>
                </a:solidFill>
                <a:latin typeface="Calibri"/>
              </a:rPr>
              <a:t>, XOTV, Rumble, YouTube, WVW TV)</a:t>
            </a:r>
          </a:p>
          <a:p>
            <a:pPr marL="457189" indent="-457189" defTabSz="609585"/>
            <a:endParaRPr lang="en-US" sz="3733" dirty="0">
              <a:solidFill>
                <a:prstClr val="black"/>
              </a:solidFill>
              <a:latin typeface="Calibri"/>
            </a:endParaRPr>
          </a:p>
          <a:p>
            <a:pPr marL="457189" indent="-457189" defTabSz="609585"/>
            <a:endParaRPr lang="en-US" sz="2667" dirty="0">
              <a:solidFill>
                <a:prstClr val="black"/>
              </a:solidFill>
              <a:latin typeface="Calibri"/>
            </a:endParaRPr>
          </a:p>
          <a:p>
            <a:pPr marL="457189" indent="-457189" defTabSz="609585"/>
            <a:endParaRPr lang="en-US" sz="2667" dirty="0">
              <a:solidFill>
                <a:prstClr val="black"/>
              </a:solidFill>
              <a:latin typeface="Calibri"/>
            </a:endParaRPr>
          </a:p>
          <a:p>
            <a:pPr marL="457189" indent="-457189" defTabSz="609585"/>
            <a:endParaRPr lang="en-US" sz="4267" dirty="0">
              <a:solidFill>
                <a:prstClr val="black"/>
              </a:solidFill>
              <a:latin typeface="Calibri"/>
            </a:endParaRPr>
          </a:p>
        </p:txBody>
      </p:sp>
      <p:pic>
        <p:nvPicPr>
          <p:cNvPr id="2" name="Picture 1">
            <a:extLst>
              <a:ext uri="{FF2B5EF4-FFF2-40B4-BE49-F238E27FC236}">
                <a16:creationId xmlns:a16="http://schemas.microsoft.com/office/drawing/2014/main" id="{F84E0C18-8791-83DD-23F5-E3B90152F1F7}"/>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9644688" y="1463982"/>
            <a:ext cx="2547313" cy="2211823"/>
          </a:xfrm>
          <a:prstGeom prst="rect">
            <a:avLst/>
          </a:prstGeom>
        </p:spPr>
      </p:pic>
      <p:pic>
        <p:nvPicPr>
          <p:cNvPr id="3" name="Picture 2">
            <a:extLst>
              <a:ext uri="{FF2B5EF4-FFF2-40B4-BE49-F238E27FC236}">
                <a16:creationId xmlns:a16="http://schemas.microsoft.com/office/drawing/2014/main" id="{120B449E-0C21-3D06-BAB5-472964C248B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4062155"/>
            <a:ext cx="1860471" cy="2795845"/>
          </a:xfrm>
          <a:prstGeom prst="rect">
            <a:avLst/>
          </a:prstGeom>
        </p:spPr>
      </p:pic>
    </p:spTree>
    <p:extLst>
      <p:ext uri="{BB962C8B-B14F-4D97-AF65-F5344CB8AC3E}">
        <p14:creationId xmlns:p14="http://schemas.microsoft.com/office/powerpoint/2010/main" val="1505352826"/>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6959894-DF94-E941-BA03-F08696ADC76D}"/>
              </a:ext>
            </a:extLst>
          </p:cNvPr>
          <p:cNvSpPr>
            <a:spLocks noGrp="1"/>
          </p:cNvSpPr>
          <p:nvPr>
            <p:ph idx="1"/>
          </p:nvPr>
        </p:nvSpPr>
        <p:spPr>
          <a:xfrm>
            <a:off x="122430" y="1562309"/>
            <a:ext cx="11947140" cy="5021055"/>
          </a:xfrm>
        </p:spPr>
        <p:txBody>
          <a:bodyPr>
            <a:noAutofit/>
          </a:bodyPr>
          <a:lstStyle/>
          <a:p>
            <a:r>
              <a:rPr lang="en-US" dirty="0"/>
              <a:t>Leadership Lessons from King Josiah </a:t>
            </a:r>
            <a:r>
              <a:rPr lang="en-US" sz="3067" dirty="0"/>
              <a:t>(2 Chronicles 34:14)</a:t>
            </a:r>
          </a:p>
        </p:txBody>
      </p:sp>
      <p:sp>
        <p:nvSpPr>
          <p:cNvPr id="8" name="Title 1">
            <a:extLst>
              <a:ext uri="{FF2B5EF4-FFF2-40B4-BE49-F238E27FC236}">
                <a16:creationId xmlns:a16="http://schemas.microsoft.com/office/drawing/2014/main" id="{1D159282-F0E2-C44A-8B54-4520C81CDCCC}"/>
              </a:ext>
            </a:extLst>
          </p:cNvPr>
          <p:cNvSpPr>
            <a:spLocks noGrp="1"/>
          </p:cNvSpPr>
          <p:nvPr>
            <p:ph type="title"/>
          </p:nvPr>
        </p:nvSpPr>
        <p:spPr>
          <a:xfrm>
            <a:off x="3218688" y="274637"/>
            <a:ext cx="8973312" cy="1285939"/>
          </a:xfrm>
        </p:spPr>
        <p:txBody>
          <a:bodyPr>
            <a:noAutofit/>
          </a:bodyPr>
          <a:lstStyle/>
          <a:p>
            <a:r>
              <a:rPr lang="en-US" sz="4267" dirty="0">
                <a:solidFill>
                  <a:schemeClr val="bg1"/>
                </a:solidFill>
              </a:rPr>
              <a:t>Getting Money Right Is Essential</a:t>
            </a:r>
          </a:p>
        </p:txBody>
      </p:sp>
      <p:pic>
        <p:nvPicPr>
          <p:cNvPr id="2" name="Picture 1">
            <a:extLst>
              <a:ext uri="{FF2B5EF4-FFF2-40B4-BE49-F238E27FC236}">
                <a16:creationId xmlns:a16="http://schemas.microsoft.com/office/drawing/2014/main" id="{46F52B39-4530-0E30-AC64-119DD38B45D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15" y="2683604"/>
            <a:ext cx="5632467" cy="3520291"/>
          </a:xfrm>
          <a:prstGeom prst="rect">
            <a:avLst/>
          </a:prstGeom>
        </p:spPr>
      </p:pic>
      <p:sp>
        <p:nvSpPr>
          <p:cNvPr id="5" name="TextBox 4">
            <a:extLst>
              <a:ext uri="{FF2B5EF4-FFF2-40B4-BE49-F238E27FC236}">
                <a16:creationId xmlns:a16="http://schemas.microsoft.com/office/drawing/2014/main" id="{1EFDBA18-14D1-1F8C-C933-548E6C008635}"/>
              </a:ext>
            </a:extLst>
          </p:cNvPr>
          <p:cNvSpPr txBox="1"/>
          <p:nvPr/>
        </p:nvSpPr>
        <p:spPr>
          <a:xfrm>
            <a:off x="5187818" y="2219605"/>
            <a:ext cx="6942967" cy="4523931"/>
          </a:xfrm>
          <a:prstGeom prst="rect">
            <a:avLst/>
          </a:prstGeom>
          <a:noFill/>
        </p:spPr>
        <p:txBody>
          <a:bodyPr wrap="square">
            <a:spAutoFit/>
          </a:bodyPr>
          <a:lstStyle/>
          <a:p>
            <a:pPr marL="609585" lvl="1" defTabSz="609585"/>
            <a:r>
              <a:rPr lang="en-US" sz="3200" dirty="0">
                <a:solidFill>
                  <a:prstClr val="black"/>
                </a:solidFill>
                <a:latin typeface="Calibri"/>
              </a:rPr>
              <a:t>Money had been stored up in the Temple since King Hezekiah </a:t>
            </a:r>
            <a:br>
              <a:rPr lang="en-US" sz="3200" dirty="0">
                <a:solidFill>
                  <a:prstClr val="black"/>
                </a:solidFill>
                <a:latin typeface="Calibri"/>
              </a:rPr>
            </a:br>
            <a:r>
              <a:rPr lang="en-US" sz="3733" i="1" dirty="0">
                <a:solidFill>
                  <a:prstClr val="black"/>
                </a:solidFill>
                <a:highlight>
                  <a:srgbClr val="FFFF00"/>
                </a:highlight>
                <a:latin typeface="Calibri"/>
              </a:rPr>
              <a:t>“Now when they brought out the money that was brought into the House of the Lord, Hilkiah the priest uncovered </a:t>
            </a:r>
            <a:br>
              <a:rPr lang="en-US" sz="3733" i="1" dirty="0">
                <a:solidFill>
                  <a:prstClr val="black"/>
                </a:solidFill>
                <a:highlight>
                  <a:srgbClr val="FFFF00"/>
                </a:highlight>
                <a:latin typeface="Calibri"/>
              </a:rPr>
            </a:br>
            <a:r>
              <a:rPr lang="en-US" sz="3733" i="1" dirty="0">
                <a:solidFill>
                  <a:prstClr val="black"/>
                </a:solidFill>
                <a:highlight>
                  <a:srgbClr val="FFFF00"/>
                </a:highlight>
                <a:latin typeface="Calibri"/>
              </a:rPr>
              <a:t>the Book of the Law of the Lord given by Moses.”</a:t>
            </a:r>
          </a:p>
        </p:txBody>
      </p:sp>
    </p:spTree>
    <p:extLst>
      <p:ext uri="{BB962C8B-B14F-4D97-AF65-F5344CB8AC3E}">
        <p14:creationId xmlns:p14="http://schemas.microsoft.com/office/powerpoint/2010/main" val="4061953162"/>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6959894-DF94-E941-BA03-F08696ADC76D}"/>
              </a:ext>
            </a:extLst>
          </p:cNvPr>
          <p:cNvSpPr>
            <a:spLocks noGrp="1"/>
          </p:cNvSpPr>
          <p:nvPr>
            <p:ph idx="1"/>
          </p:nvPr>
        </p:nvSpPr>
        <p:spPr>
          <a:xfrm>
            <a:off x="550259" y="1751387"/>
            <a:ext cx="11472407" cy="5021055"/>
          </a:xfrm>
        </p:spPr>
        <p:txBody>
          <a:bodyPr>
            <a:noAutofit/>
          </a:bodyPr>
          <a:lstStyle/>
          <a:p>
            <a:r>
              <a:rPr lang="en-US" dirty="0">
                <a:highlight>
                  <a:srgbClr val="FFFF00"/>
                </a:highlight>
              </a:rPr>
              <a:t>VERY SIGNIFICANT---have to get money right! This does not include holding it in fear!</a:t>
            </a:r>
          </a:p>
          <a:p>
            <a:r>
              <a:rPr lang="en-US" sz="3200" b="1" dirty="0"/>
              <a:t>James 5:1-8 warning to believers: </a:t>
            </a:r>
            <a:r>
              <a:rPr lang="en-US" sz="3200" i="1" dirty="0"/>
              <a:t>“You have heaped up treasure in the last days. Indeed, the wages of the laborers who mowed your fields, which you kept back by fraud, cry out, and the cries of the reapers reached the ears of the Lord.”</a:t>
            </a:r>
          </a:p>
          <a:p>
            <a:r>
              <a:rPr lang="en-US" sz="3200" b="1" dirty="0">
                <a:solidFill>
                  <a:srgbClr val="000000"/>
                </a:solidFill>
              </a:rPr>
              <a:t>Leviticus 19:13 </a:t>
            </a:r>
            <a:r>
              <a:rPr lang="en-US" sz="3200" i="1" dirty="0">
                <a:solidFill>
                  <a:srgbClr val="000000"/>
                </a:solidFill>
              </a:rPr>
              <a:t>“You shall not cheat your neighbor, nor rob him. The wages of him who is hired shall not remain with you all night until morning.”</a:t>
            </a:r>
          </a:p>
          <a:p>
            <a:endParaRPr lang="en-US" sz="3200" i="1" dirty="0"/>
          </a:p>
        </p:txBody>
      </p:sp>
      <p:sp>
        <p:nvSpPr>
          <p:cNvPr id="8" name="Title 1">
            <a:extLst>
              <a:ext uri="{FF2B5EF4-FFF2-40B4-BE49-F238E27FC236}">
                <a16:creationId xmlns:a16="http://schemas.microsoft.com/office/drawing/2014/main" id="{1D159282-F0E2-C44A-8B54-4520C81CDCCC}"/>
              </a:ext>
            </a:extLst>
          </p:cNvPr>
          <p:cNvSpPr>
            <a:spLocks noGrp="1"/>
          </p:cNvSpPr>
          <p:nvPr>
            <p:ph type="title"/>
          </p:nvPr>
        </p:nvSpPr>
        <p:spPr>
          <a:xfrm>
            <a:off x="3218688" y="274637"/>
            <a:ext cx="8973312" cy="1285939"/>
          </a:xfrm>
        </p:spPr>
        <p:txBody>
          <a:bodyPr>
            <a:noAutofit/>
          </a:bodyPr>
          <a:lstStyle/>
          <a:p>
            <a:r>
              <a:rPr lang="en-US" sz="4267" dirty="0">
                <a:solidFill>
                  <a:schemeClr val="bg1"/>
                </a:solidFill>
              </a:rPr>
              <a:t>Getting Money Right Is Essential</a:t>
            </a:r>
          </a:p>
        </p:txBody>
      </p:sp>
    </p:spTree>
    <p:extLst>
      <p:ext uri="{BB962C8B-B14F-4D97-AF65-F5344CB8AC3E}">
        <p14:creationId xmlns:p14="http://schemas.microsoft.com/office/powerpoint/2010/main" val="2949891491"/>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6959894-DF94-E941-BA03-F08696ADC76D}"/>
              </a:ext>
            </a:extLst>
          </p:cNvPr>
          <p:cNvSpPr>
            <a:spLocks noGrp="1"/>
          </p:cNvSpPr>
          <p:nvPr>
            <p:ph idx="1"/>
          </p:nvPr>
        </p:nvSpPr>
        <p:spPr>
          <a:xfrm>
            <a:off x="550259" y="1751387"/>
            <a:ext cx="11472407" cy="5021055"/>
          </a:xfrm>
        </p:spPr>
        <p:txBody>
          <a:bodyPr>
            <a:noAutofit/>
          </a:bodyPr>
          <a:lstStyle/>
          <a:p>
            <a:r>
              <a:rPr lang="en-US" dirty="0">
                <a:highlight>
                  <a:srgbClr val="FFFF00"/>
                </a:highlight>
              </a:rPr>
              <a:t>Money is important, but the use of MONEY is central. It shows where our hearts are.</a:t>
            </a:r>
            <a:r>
              <a:rPr lang="en-US" dirty="0"/>
              <a:t> </a:t>
            </a:r>
          </a:p>
          <a:p>
            <a:r>
              <a:rPr lang="en-US" dirty="0"/>
              <a:t>Luke 19 includes the phrase “Occupy till I come” which or, “transact business till I come.”</a:t>
            </a:r>
          </a:p>
          <a:p>
            <a:r>
              <a:rPr lang="en-US" dirty="0"/>
              <a:t>Gold and silver are real money but must be made TRANSACTIONAL.</a:t>
            </a:r>
          </a:p>
          <a:p>
            <a:endParaRPr lang="en-US" dirty="0"/>
          </a:p>
          <a:p>
            <a:endParaRPr lang="en-US" dirty="0"/>
          </a:p>
        </p:txBody>
      </p:sp>
      <p:sp>
        <p:nvSpPr>
          <p:cNvPr id="8" name="Title 1">
            <a:extLst>
              <a:ext uri="{FF2B5EF4-FFF2-40B4-BE49-F238E27FC236}">
                <a16:creationId xmlns:a16="http://schemas.microsoft.com/office/drawing/2014/main" id="{1D159282-F0E2-C44A-8B54-4520C81CDCCC}"/>
              </a:ext>
            </a:extLst>
          </p:cNvPr>
          <p:cNvSpPr>
            <a:spLocks noGrp="1"/>
          </p:cNvSpPr>
          <p:nvPr>
            <p:ph type="title"/>
          </p:nvPr>
        </p:nvSpPr>
        <p:spPr>
          <a:xfrm>
            <a:off x="3218688" y="274637"/>
            <a:ext cx="8973312" cy="1285939"/>
          </a:xfrm>
        </p:spPr>
        <p:txBody>
          <a:bodyPr>
            <a:noAutofit/>
          </a:bodyPr>
          <a:lstStyle/>
          <a:p>
            <a:r>
              <a:rPr lang="en-US" sz="4267" dirty="0">
                <a:solidFill>
                  <a:schemeClr val="bg1"/>
                </a:solidFill>
              </a:rPr>
              <a:t>Getting Money Right Is Essential</a:t>
            </a:r>
          </a:p>
        </p:txBody>
      </p:sp>
    </p:spTree>
    <p:extLst>
      <p:ext uri="{BB962C8B-B14F-4D97-AF65-F5344CB8AC3E}">
        <p14:creationId xmlns:p14="http://schemas.microsoft.com/office/powerpoint/2010/main" val="2434509815"/>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6959894-DF94-E941-BA03-F08696ADC76D}"/>
              </a:ext>
            </a:extLst>
          </p:cNvPr>
          <p:cNvSpPr>
            <a:spLocks noGrp="1"/>
          </p:cNvSpPr>
          <p:nvPr>
            <p:ph idx="1"/>
          </p:nvPr>
        </p:nvSpPr>
        <p:spPr>
          <a:xfrm>
            <a:off x="550259" y="2548129"/>
            <a:ext cx="11472407" cy="4224313"/>
          </a:xfrm>
        </p:spPr>
        <p:txBody>
          <a:bodyPr>
            <a:noAutofit/>
          </a:bodyPr>
          <a:lstStyle/>
          <a:p>
            <a:r>
              <a:rPr lang="en-US" dirty="0"/>
              <a:t>The Economic Concept of </a:t>
            </a:r>
            <a:r>
              <a:rPr lang="en-US" b="1" dirty="0"/>
              <a:t>Velocity</a:t>
            </a:r>
            <a:r>
              <a:rPr lang="en-US" dirty="0"/>
              <a:t> of Money:</a:t>
            </a:r>
          </a:p>
          <a:p>
            <a:pPr marL="0" indent="0">
              <a:buNone/>
            </a:pPr>
            <a:r>
              <a:rPr lang="en-US" i="1" dirty="0"/>
              <a:t>“The velocity of money is a measurement of the rate at which money is transacted in an economy.”</a:t>
            </a:r>
            <a:br>
              <a:rPr lang="en-US" i="1" dirty="0"/>
            </a:br>
            <a:endParaRPr lang="en-US" i="1" dirty="0"/>
          </a:p>
          <a:p>
            <a:r>
              <a:rPr lang="en-US" b="1" dirty="0">
                <a:highlight>
                  <a:srgbClr val="FFFF00"/>
                </a:highlight>
              </a:rPr>
              <a:t>No velocity </a:t>
            </a:r>
            <a:r>
              <a:rPr lang="en-US" dirty="0">
                <a:highlight>
                  <a:srgbClr val="FFFF00"/>
                </a:highlight>
              </a:rPr>
              <a:t>= Collapsed Economy</a:t>
            </a:r>
          </a:p>
        </p:txBody>
      </p:sp>
      <p:sp>
        <p:nvSpPr>
          <p:cNvPr id="8" name="Title 1">
            <a:extLst>
              <a:ext uri="{FF2B5EF4-FFF2-40B4-BE49-F238E27FC236}">
                <a16:creationId xmlns:a16="http://schemas.microsoft.com/office/drawing/2014/main" id="{1D159282-F0E2-C44A-8B54-4520C81CDCCC}"/>
              </a:ext>
            </a:extLst>
          </p:cNvPr>
          <p:cNvSpPr>
            <a:spLocks noGrp="1"/>
          </p:cNvSpPr>
          <p:nvPr>
            <p:ph type="title"/>
          </p:nvPr>
        </p:nvSpPr>
        <p:spPr>
          <a:xfrm>
            <a:off x="3218688" y="274637"/>
            <a:ext cx="8973312" cy="1285939"/>
          </a:xfrm>
        </p:spPr>
        <p:txBody>
          <a:bodyPr>
            <a:noAutofit/>
          </a:bodyPr>
          <a:lstStyle/>
          <a:p>
            <a:r>
              <a:rPr lang="en-US" sz="4267" dirty="0">
                <a:solidFill>
                  <a:schemeClr val="bg1"/>
                </a:solidFill>
              </a:rPr>
              <a:t>Stop Being Fearful!</a:t>
            </a:r>
          </a:p>
        </p:txBody>
      </p:sp>
    </p:spTree>
    <p:extLst>
      <p:ext uri="{BB962C8B-B14F-4D97-AF65-F5344CB8AC3E}">
        <p14:creationId xmlns:p14="http://schemas.microsoft.com/office/powerpoint/2010/main" val="4174942994"/>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6959894-DF94-E941-BA03-F08696ADC76D}"/>
              </a:ext>
            </a:extLst>
          </p:cNvPr>
          <p:cNvSpPr>
            <a:spLocks noGrp="1"/>
          </p:cNvSpPr>
          <p:nvPr>
            <p:ph idx="1"/>
          </p:nvPr>
        </p:nvSpPr>
        <p:spPr>
          <a:xfrm>
            <a:off x="550259" y="1751387"/>
            <a:ext cx="11472407" cy="5021055"/>
          </a:xfrm>
        </p:spPr>
        <p:txBody>
          <a:bodyPr>
            <a:noAutofit/>
          </a:bodyPr>
          <a:lstStyle/>
          <a:p>
            <a:r>
              <a:rPr lang="en-US" sz="6400" dirty="0">
                <a:highlight>
                  <a:srgbClr val="FFFF00"/>
                </a:highlight>
              </a:rPr>
              <a:t>How Do I Protect My Money?</a:t>
            </a:r>
            <a:endParaRPr lang="en-US" sz="6400" dirty="0"/>
          </a:p>
          <a:p>
            <a:r>
              <a:rPr lang="en-US" dirty="0"/>
              <a:t>Wrong question! </a:t>
            </a:r>
            <a:r>
              <a:rPr lang="en-US" sz="3200" dirty="0"/>
              <a:t>[Do you ask, “how do I protect my gun?”]</a:t>
            </a:r>
          </a:p>
          <a:p>
            <a:r>
              <a:rPr lang="en-US" dirty="0">
                <a:highlight>
                  <a:srgbClr val="FFFF00"/>
                </a:highlight>
              </a:rPr>
              <a:t>Right questions: </a:t>
            </a:r>
            <a:r>
              <a:rPr lang="en-US" b="1" dirty="0">
                <a:highlight>
                  <a:srgbClr val="FFFF00"/>
                </a:highlight>
              </a:rPr>
              <a:t>How do I use God’s money…</a:t>
            </a:r>
          </a:p>
          <a:p>
            <a:pPr lvl="1"/>
            <a:r>
              <a:rPr lang="en-US" dirty="0"/>
              <a:t>to serve God’s purpose?</a:t>
            </a:r>
          </a:p>
          <a:p>
            <a:pPr lvl="1"/>
            <a:r>
              <a:rPr lang="en-US" dirty="0"/>
              <a:t>to strengthen America?</a:t>
            </a:r>
          </a:p>
          <a:p>
            <a:pPr lvl="1"/>
            <a:r>
              <a:rPr lang="en-US" dirty="0"/>
              <a:t>to provide for my family and others?</a:t>
            </a:r>
          </a:p>
          <a:p>
            <a:endParaRPr lang="en-US" dirty="0"/>
          </a:p>
        </p:txBody>
      </p:sp>
      <p:sp>
        <p:nvSpPr>
          <p:cNvPr id="8" name="Title 1">
            <a:extLst>
              <a:ext uri="{FF2B5EF4-FFF2-40B4-BE49-F238E27FC236}">
                <a16:creationId xmlns:a16="http://schemas.microsoft.com/office/drawing/2014/main" id="{1D159282-F0E2-C44A-8B54-4520C81CDCCC}"/>
              </a:ext>
            </a:extLst>
          </p:cNvPr>
          <p:cNvSpPr>
            <a:spLocks noGrp="1"/>
          </p:cNvSpPr>
          <p:nvPr>
            <p:ph type="title"/>
          </p:nvPr>
        </p:nvSpPr>
        <p:spPr>
          <a:xfrm>
            <a:off x="3218688" y="274637"/>
            <a:ext cx="8973312" cy="1285939"/>
          </a:xfrm>
        </p:spPr>
        <p:txBody>
          <a:bodyPr>
            <a:noAutofit/>
          </a:bodyPr>
          <a:lstStyle/>
          <a:p>
            <a:r>
              <a:rPr lang="en-US" sz="4267" dirty="0">
                <a:solidFill>
                  <a:schemeClr val="bg1"/>
                </a:solidFill>
              </a:rPr>
              <a:t>Getting Money Right Is Essential</a:t>
            </a:r>
          </a:p>
        </p:txBody>
      </p:sp>
    </p:spTree>
    <p:extLst>
      <p:ext uri="{BB962C8B-B14F-4D97-AF65-F5344CB8AC3E}">
        <p14:creationId xmlns:p14="http://schemas.microsoft.com/office/powerpoint/2010/main" val="2174576788"/>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6959894-DF94-E941-BA03-F08696ADC76D}"/>
              </a:ext>
            </a:extLst>
          </p:cNvPr>
          <p:cNvSpPr>
            <a:spLocks noGrp="1"/>
          </p:cNvSpPr>
          <p:nvPr>
            <p:ph idx="1"/>
          </p:nvPr>
        </p:nvSpPr>
        <p:spPr>
          <a:xfrm>
            <a:off x="550259" y="1751387"/>
            <a:ext cx="11472407" cy="5021055"/>
          </a:xfrm>
        </p:spPr>
        <p:txBody>
          <a:bodyPr>
            <a:noAutofit/>
          </a:bodyPr>
          <a:lstStyle/>
          <a:p>
            <a:r>
              <a:rPr lang="en-US" sz="3733" dirty="0"/>
              <a:t>UNDERSTAND: </a:t>
            </a:r>
            <a:r>
              <a:rPr lang="en-US" sz="3733" i="1" dirty="0"/>
              <a:t>“Your silver and gold will not save you from the wrath of God.” </a:t>
            </a:r>
            <a:r>
              <a:rPr lang="en-US" sz="3200" dirty="0"/>
              <a:t>–Zephaniah 1:18</a:t>
            </a:r>
          </a:p>
          <a:p>
            <a:r>
              <a:rPr lang="en-US" sz="3733" i="1" dirty="0"/>
              <a:t>“Silver and Gold have I none, but such as I have, I give thee. In the name of Jesus rise and walk!”  </a:t>
            </a:r>
            <a:r>
              <a:rPr lang="en-US" sz="3200" dirty="0"/>
              <a:t>--Acts 3:6</a:t>
            </a:r>
          </a:p>
          <a:p>
            <a:r>
              <a:rPr lang="en-US" sz="3733" i="1" dirty="0"/>
              <a:t>“The silver is mine and the gold is mine, saith the Lord of Hosts.” </a:t>
            </a:r>
            <a:r>
              <a:rPr lang="en-US" sz="3733" dirty="0"/>
              <a:t>–Haggai 2:8</a:t>
            </a:r>
          </a:p>
          <a:p>
            <a:r>
              <a:rPr lang="en-US" sz="3733" dirty="0">
                <a:highlight>
                  <a:srgbClr val="FFFF00"/>
                </a:highlight>
              </a:rPr>
              <a:t>The key is not to make money the goal but rather to use it as a tool and the first weapon of the Economic War.</a:t>
            </a:r>
          </a:p>
          <a:p>
            <a:endParaRPr lang="en-US" dirty="0"/>
          </a:p>
        </p:txBody>
      </p:sp>
      <p:sp>
        <p:nvSpPr>
          <p:cNvPr id="8" name="Title 1">
            <a:extLst>
              <a:ext uri="{FF2B5EF4-FFF2-40B4-BE49-F238E27FC236}">
                <a16:creationId xmlns:a16="http://schemas.microsoft.com/office/drawing/2014/main" id="{1D159282-F0E2-C44A-8B54-4520C81CDCCC}"/>
              </a:ext>
            </a:extLst>
          </p:cNvPr>
          <p:cNvSpPr>
            <a:spLocks noGrp="1"/>
          </p:cNvSpPr>
          <p:nvPr>
            <p:ph type="title"/>
          </p:nvPr>
        </p:nvSpPr>
        <p:spPr>
          <a:xfrm>
            <a:off x="3218688" y="274637"/>
            <a:ext cx="8973312" cy="1285939"/>
          </a:xfrm>
        </p:spPr>
        <p:txBody>
          <a:bodyPr>
            <a:noAutofit/>
          </a:bodyPr>
          <a:lstStyle/>
          <a:p>
            <a:r>
              <a:rPr lang="en-US" sz="4267" dirty="0">
                <a:solidFill>
                  <a:schemeClr val="bg1"/>
                </a:solidFill>
              </a:rPr>
              <a:t>Use God’s Money!</a:t>
            </a:r>
          </a:p>
        </p:txBody>
      </p:sp>
    </p:spTree>
    <p:extLst>
      <p:ext uri="{BB962C8B-B14F-4D97-AF65-F5344CB8AC3E}">
        <p14:creationId xmlns:p14="http://schemas.microsoft.com/office/powerpoint/2010/main" val="3019225241"/>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6959894-DF94-E941-BA03-F08696ADC76D}"/>
              </a:ext>
            </a:extLst>
          </p:cNvPr>
          <p:cNvSpPr>
            <a:spLocks noGrp="1"/>
          </p:cNvSpPr>
          <p:nvPr>
            <p:ph idx="1"/>
          </p:nvPr>
        </p:nvSpPr>
        <p:spPr>
          <a:xfrm>
            <a:off x="550259" y="1751387"/>
            <a:ext cx="11472407" cy="5021055"/>
          </a:xfrm>
        </p:spPr>
        <p:txBody>
          <a:bodyPr>
            <a:noAutofit/>
          </a:bodyPr>
          <a:lstStyle/>
          <a:p>
            <a:pPr marL="685783" indent="-685783">
              <a:buFont typeface="+mj-lt"/>
              <a:buAutoNum type="arabicPeriod"/>
            </a:pPr>
            <a:r>
              <a:rPr lang="en-US" dirty="0"/>
              <a:t>The Domestic Economic War in America</a:t>
            </a:r>
            <a:br>
              <a:rPr lang="en-US" dirty="0"/>
            </a:br>
            <a:r>
              <a:rPr lang="en-US" dirty="0"/>
              <a:t>(aka The Great Reset).</a:t>
            </a:r>
          </a:p>
          <a:p>
            <a:pPr marL="685783" indent="-685783">
              <a:buFont typeface="+mj-lt"/>
              <a:buAutoNum type="arabicPeriod"/>
            </a:pPr>
            <a:r>
              <a:rPr lang="en-US" dirty="0"/>
              <a:t>The Foreign Economic War with China.</a:t>
            </a:r>
          </a:p>
          <a:p>
            <a:pPr marL="685783" indent="-685783">
              <a:buFont typeface="+mj-lt"/>
              <a:buAutoNum type="arabicPeriod"/>
            </a:pPr>
            <a:r>
              <a:rPr lang="en-US" dirty="0"/>
              <a:t>The Internal Economic War of the Heart.</a:t>
            </a:r>
          </a:p>
          <a:p>
            <a:r>
              <a:rPr lang="en-US" dirty="0">
                <a:highlight>
                  <a:srgbClr val="FFFF00"/>
                </a:highlight>
              </a:rPr>
              <a:t>Must start with the heart. Can’t win the other two wars without getting that one straight.</a:t>
            </a:r>
          </a:p>
          <a:p>
            <a:endParaRPr lang="en-US" dirty="0"/>
          </a:p>
        </p:txBody>
      </p:sp>
      <p:sp>
        <p:nvSpPr>
          <p:cNvPr id="8" name="Title 1">
            <a:extLst>
              <a:ext uri="{FF2B5EF4-FFF2-40B4-BE49-F238E27FC236}">
                <a16:creationId xmlns:a16="http://schemas.microsoft.com/office/drawing/2014/main" id="{1D159282-F0E2-C44A-8B54-4520C81CDCCC}"/>
              </a:ext>
            </a:extLst>
          </p:cNvPr>
          <p:cNvSpPr>
            <a:spLocks noGrp="1"/>
          </p:cNvSpPr>
          <p:nvPr>
            <p:ph type="title"/>
          </p:nvPr>
        </p:nvSpPr>
        <p:spPr>
          <a:xfrm>
            <a:off x="3218688" y="274637"/>
            <a:ext cx="8973312" cy="1285939"/>
          </a:xfrm>
        </p:spPr>
        <p:txBody>
          <a:bodyPr>
            <a:noAutofit/>
          </a:bodyPr>
          <a:lstStyle/>
          <a:p>
            <a:r>
              <a:rPr lang="en-US" sz="4267" dirty="0">
                <a:solidFill>
                  <a:schemeClr val="bg1"/>
                </a:solidFill>
              </a:rPr>
              <a:t>Three Economic Wars Underway</a:t>
            </a:r>
          </a:p>
        </p:txBody>
      </p:sp>
    </p:spTree>
    <p:extLst>
      <p:ext uri="{BB962C8B-B14F-4D97-AF65-F5344CB8AC3E}">
        <p14:creationId xmlns:p14="http://schemas.microsoft.com/office/powerpoint/2010/main" val="753663489"/>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6959894-DF94-E941-BA03-F08696ADC76D}"/>
              </a:ext>
            </a:extLst>
          </p:cNvPr>
          <p:cNvSpPr>
            <a:spLocks noGrp="1"/>
          </p:cNvSpPr>
          <p:nvPr>
            <p:ph idx="1"/>
          </p:nvPr>
        </p:nvSpPr>
        <p:spPr>
          <a:xfrm>
            <a:off x="818520" y="1562309"/>
            <a:ext cx="10564277" cy="5021055"/>
          </a:xfrm>
        </p:spPr>
        <p:txBody>
          <a:bodyPr>
            <a:noAutofit/>
          </a:bodyPr>
          <a:lstStyle/>
          <a:p>
            <a:r>
              <a:rPr lang="en-US" b="1" dirty="0">
                <a:highlight>
                  <a:srgbClr val="FFFF00"/>
                </a:highlight>
              </a:rPr>
              <a:t>The SOLUTION? Weaponize your Money!</a:t>
            </a:r>
          </a:p>
          <a:p>
            <a:r>
              <a:rPr lang="en-US" sz="3733" dirty="0"/>
              <a:t>Spread the word---</a:t>
            </a:r>
            <a:r>
              <a:rPr lang="en-US" sz="3733" b="1" dirty="0"/>
              <a:t>Give</a:t>
            </a:r>
            <a:r>
              <a:rPr lang="en-US" sz="3733" dirty="0"/>
              <a:t> to promote awareness!</a:t>
            </a:r>
          </a:p>
          <a:p>
            <a:r>
              <a:rPr lang="en-US" sz="3733" dirty="0"/>
              <a:t>Weaponize </a:t>
            </a:r>
            <a:r>
              <a:rPr lang="en-US" sz="3733" b="1" dirty="0"/>
              <a:t>Spend</a:t>
            </a:r>
            <a:r>
              <a:rPr lang="en-US" sz="3733" dirty="0"/>
              <a:t>ing! Immediately begin to look for non-China, non-WOKE alternatives.</a:t>
            </a:r>
          </a:p>
          <a:p>
            <a:r>
              <a:rPr lang="en-US" sz="3733" dirty="0"/>
              <a:t>Exercise Voting Authority</a:t>
            </a:r>
          </a:p>
          <a:p>
            <a:r>
              <a:rPr lang="en-US" sz="3733" dirty="0"/>
              <a:t>Stop </a:t>
            </a:r>
            <a:r>
              <a:rPr lang="en-US" sz="3733" b="1" dirty="0"/>
              <a:t>Invest</a:t>
            </a:r>
            <a:r>
              <a:rPr lang="en-US" sz="3733" dirty="0"/>
              <a:t>ing in China and WOKE</a:t>
            </a:r>
          </a:p>
          <a:p>
            <a:pPr lvl="1"/>
            <a:r>
              <a:rPr lang="en-US" sz="3200" dirty="0"/>
              <a:t>Blackrock, Larry Fink/Index Funds?</a:t>
            </a:r>
          </a:p>
          <a:p>
            <a:pPr lvl="1"/>
            <a:r>
              <a:rPr lang="en-US" sz="3200" dirty="0">
                <a:highlight>
                  <a:srgbClr val="FFFF00"/>
                </a:highlight>
              </a:rPr>
              <a:t>Start Investing with LSV (Liberty, Security, Values)</a:t>
            </a:r>
          </a:p>
        </p:txBody>
      </p:sp>
      <p:sp>
        <p:nvSpPr>
          <p:cNvPr id="8" name="Title 1">
            <a:extLst>
              <a:ext uri="{FF2B5EF4-FFF2-40B4-BE49-F238E27FC236}">
                <a16:creationId xmlns:a16="http://schemas.microsoft.com/office/drawing/2014/main" id="{1D159282-F0E2-C44A-8B54-4520C81CDCCC}"/>
              </a:ext>
            </a:extLst>
          </p:cNvPr>
          <p:cNvSpPr>
            <a:spLocks noGrp="1"/>
          </p:cNvSpPr>
          <p:nvPr>
            <p:ph type="title"/>
          </p:nvPr>
        </p:nvSpPr>
        <p:spPr>
          <a:xfrm>
            <a:off x="3218688" y="274637"/>
            <a:ext cx="8973312" cy="1285939"/>
          </a:xfrm>
        </p:spPr>
        <p:txBody>
          <a:bodyPr>
            <a:noAutofit/>
          </a:bodyPr>
          <a:lstStyle/>
          <a:p>
            <a:r>
              <a:rPr lang="en-US" sz="4267" dirty="0">
                <a:solidFill>
                  <a:schemeClr val="bg1"/>
                </a:solidFill>
              </a:rPr>
              <a:t>Our Battle Plan</a:t>
            </a:r>
          </a:p>
        </p:txBody>
      </p:sp>
      <p:pic>
        <p:nvPicPr>
          <p:cNvPr id="1026" name="Picture 2" descr="Home - Patriot Mobile | Mobilizing Freedom %">
            <a:extLst>
              <a:ext uri="{FF2B5EF4-FFF2-40B4-BE49-F238E27FC236}">
                <a16:creationId xmlns:a16="http://schemas.microsoft.com/office/drawing/2014/main" id="{BF28B9BC-86E1-FEC1-AA10-EE4206288D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715" y="4254141"/>
            <a:ext cx="1627117" cy="13275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iblically Responsible Insider | Rethinking the way you ...">
            <a:extLst>
              <a:ext uri="{FF2B5EF4-FFF2-40B4-BE49-F238E27FC236}">
                <a16:creationId xmlns:a16="http://schemas.microsoft.com/office/drawing/2014/main" id="{1EFEB3A7-C450-CA39-9C5F-08CEB2E252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68434" y="3429001"/>
            <a:ext cx="2323567" cy="232356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1D786354-1AD6-E36C-87A2-F5AE370E10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63099" y="5752567"/>
            <a:ext cx="2228901" cy="923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363652"/>
      </p:ext>
    </p:extLst>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6959894-DF94-E941-BA03-F08696ADC76D}"/>
              </a:ext>
            </a:extLst>
          </p:cNvPr>
          <p:cNvSpPr>
            <a:spLocks noGrp="1"/>
          </p:cNvSpPr>
          <p:nvPr>
            <p:ph idx="1"/>
          </p:nvPr>
        </p:nvSpPr>
        <p:spPr>
          <a:xfrm>
            <a:off x="818520" y="1562309"/>
            <a:ext cx="10974273" cy="5021055"/>
          </a:xfrm>
        </p:spPr>
        <p:txBody>
          <a:bodyPr>
            <a:noAutofit/>
          </a:bodyPr>
          <a:lstStyle/>
          <a:p>
            <a:r>
              <a:rPr lang="en-US" b="1" dirty="0">
                <a:highlight>
                  <a:srgbClr val="FFFF00"/>
                </a:highlight>
              </a:rPr>
              <a:t>Is this a Spiritual War? - YES</a:t>
            </a:r>
          </a:p>
          <a:p>
            <a:r>
              <a:rPr lang="en-US" b="1" dirty="0">
                <a:highlight>
                  <a:srgbClr val="FFFF00"/>
                </a:highlight>
              </a:rPr>
              <a:t>Is This an Economic War? – YES</a:t>
            </a:r>
          </a:p>
          <a:p>
            <a:r>
              <a:rPr lang="en-US" dirty="0"/>
              <a:t>Pastor can lead the spiritual battle, but we need experts prepared for the economic fight.</a:t>
            </a:r>
          </a:p>
          <a:p>
            <a:r>
              <a:rPr lang="en-US" dirty="0"/>
              <a:t>Church members need help, and it goes way beyond “Biblically Responsible Investing.”</a:t>
            </a:r>
          </a:p>
          <a:p>
            <a:pPr marL="0" indent="0" algn="ctr">
              <a:buNone/>
            </a:pPr>
            <a:r>
              <a:rPr lang="en-US" sz="4800" b="1" dirty="0">
                <a:highlight>
                  <a:srgbClr val="FFFF00"/>
                </a:highlight>
                <a:hlinkClick r:id="rId3"/>
              </a:rPr>
              <a:t>www.EconomicWarRoom.com</a:t>
            </a:r>
            <a:r>
              <a:rPr lang="en-US" sz="4800" b="1" dirty="0">
                <a:highlight>
                  <a:srgbClr val="FFFF00"/>
                </a:highlight>
              </a:rPr>
              <a:t> </a:t>
            </a:r>
          </a:p>
        </p:txBody>
      </p:sp>
      <p:sp>
        <p:nvSpPr>
          <p:cNvPr id="8" name="Title 1">
            <a:extLst>
              <a:ext uri="{FF2B5EF4-FFF2-40B4-BE49-F238E27FC236}">
                <a16:creationId xmlns:a16="http://schemas.microsoft.com/office/drawing/2014/main" id="{1D159282-F0E2-C44A-8B54-4520C81CDCCC}"/>
              </a:ext>
            </a:extLst>
          </p:cNvPr>
          <p:cNvSpPr>
            <a:spLocks noGrp="1"/>
          </p:cNvSpPr>
          <p:nvPr>
            <p:ph type="title"/>
          </p:nvPr>
        </p:nvSpPr>
        <p:spPr>
          <a:xfrm>
            <a:off x="3218688" y="274637"/>
            <a:ext cx="8973312" cy="1285939"/>
          </a:xfrm>
        </p:spPr>
        <p:txBody>
          <a:bodyPr>
            <a:noAutofit/>
          </a:bodyPr>
          <a:lstStyle/>
          <a:p>
            <a:r>
              <a:rPr lang="en-US" sz="4267" dirty="0">
                <a:solidFill>
                  <a:schemeClr val="bg1"/>
                </a:solidFill>
              </a:rPr>
              <a:t>Our Battle Plan</a:t>
            </a:r>
          </a:p>
        </p:txBody>
      </p:sp>
    </p:spTree>
    <p:extLst>
      <p:ext uri="{BB962C8B-B14F-4D97-AF65-F5344CB8AC3E}">
        <p14:creationId xmlns:p14="http://schemas.microsoft.com/office/powerpoint/2010/main" val="184060106"/>
      </p:ext>
    </p:extLst>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CA5F45-1B77-7F82-70E5-BC83CA3DEC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1533" y="2039015"/>
            <a:ext cx="4133811" cy="3199079"/>
          </a:xfrm>
          <a:prstGeom prst="rect">
            <a:avLst/>
          </a:prstGeom>
        </p:spPr>
      </p:pic>
      <p:pic>
        <p:nvPicPr>
          <p:cNvPr id="6" name="Picture 5" descr="A picture containing tree, outdoor, sky, grass&#10;&#10;Description automatically generated">
            <a:extLst>
              <a:ext uri="{FF2B5EF4-FFF2-40B4-BE49-F238E27FC236}">
                <a16:creationId xmlns:a16="http://schemas.microsoft.com/office/drawing/2014/main" id="{96E9BC0C-BD7E-3D2D-D519-5DDFA68EE3A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97827" y="3579224"/>
            <a:ext cx="4294173" cy="3317739"/>
          </a:xfrm>
          <a:prstGeom prst="rect">
            <a:avLst/>
          </a:prstGeom>
        </p:spPr>
      </p:pic>
      <p:sp>
        <p:nvSpPr>
          <p:cNvPr id="8" name="Title 1">
            <a:extLst>
              <a:ext uri="{FF2B5EF4-FFF2-40B4-BE49-F238E27FC236}">
                <a16:creationId xmlns:a16="http://schemas.microsoft.com/office/drawing/2014/main" id="{1D159282-F0E2-C44A-8B54-4520C81CDCCC}"/>
              </a:ext>
            </a:extLst>
          </p:cNvPr>
          <p:cNvSpPr>
            <a:spLocks noGrp="1"/>
          </p:cNvSpPr>
          <p:nvPr>
            <p:ph type="title"/>
          </p:nvPr>
        </p:nvSpPr>
        <p:spPr>
          <a:xfrm>
            <a:off x="3218688" y="274637"/>
            <a:ext cx="8973312" cy="1285939"/>
          </a:xfrm>
        </p:spPr>
        <p:txBody>
          <a:bodyPr>
            <a:noAutofit/>
          </a:bodyPr>
          <a:lstStyle/>
          <a:p>
            <a:r>
              <a:rPr lang="en-US" sz="4267" dirty="0">
                <a:solidFill>
                  <a:schemeClr val="bg1"/>
                </a:solidFill>
              </a:rPr>
              <a:t>Our Battle Plan</a:t>
            </a:r>
          </a:p>
        </p:txBody>
      </p:sp>
      <p:pic>
        <p:nvPicPr>
          <p:cNvPr id="3" name="Picture 2" descr="A picture containing text, brick, wooden, stone&#10;&#10;Description automatically generated">
            <a:extLst>
              <a:ext uri="{FF2B5EF4-FFF2-40B4-BE49-F238E27FC236}">
                <a16:creationId xmlns:a16="http://schemas.microsoft.com/office/drawing/2014/main" id="{1724AE37-11A8-850E-F73A-9D8EF089432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 y="1470316"/>
            <a:ext cx="3182868" cy="3182872"/>
          </a:xfrm>
          <a:prstGeom prst="rect">
            <a:avLst/>
          </a:prstGeom>
        </p:spPr>
      </p:pic>
    </p:spTree>
    <p:extLst>
      <p:ext uri="{BB962C8B-B14F-4D97-AF65-F5344CB8AC3E}">
        <p14:creationId xmlns:p14="http://schemas.microsoft.com/office/powerpoint/2010/main" val="65358593"/>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748D58C-5CBB-BCE7-FD79-1D6BF197099A}"/>
              </a:ext>
            </a:extLst>
          </p:cNvPr>
          <p:cNvPicPr>
            <a:picLocks noChangeAspect="1"/>
          </p:cNvPicPr>
          <p:nvPr/>
        </p:nvPicPr>
        <p:blipFill>
          <a:blip r:embed="rId3"/>
          <a:stretch>
            <a:fillRect/>
          </a:stretch>
        </p:blipFill>
        <p:spPr>
          <a:xfrm>
            <a:off x="4831393" y="3620351"/>
            <a:ext cx="3262891" cy="1762311"/>
          </a:xfrm>
          <a:prstGeom prst="rect">
            <a:avLst/>
          </a:prstGeom>
        </p:spPr>
      </p:pic>
      <p:pic>
        <p:nvPicPr>
          <p:cNvPr id="10" name="Picture 9">
            <a:extLst>
              <a:ext uri="{FF2B5EF4-FFF2-40B4-BE49-F238E27FC236}">
                <a16:creationId xmlns:a16="http://schemas.microsoft.com/office/drawing/2014/main" id="{B6B10602-06A3-5377-9FA7-DFE7FC53DE0E}"/>
              </a:ext>
            </a:extLst>
          </p:cNvPr>
          <p:cNvPicPr>
            <a:picLocks noChangeAspect="1"/>
          </p:cNvPicPr>
          <p:nvPr/>
        </p:nvPicPr>
        <p:blipFill>
          <a:blip r:embed="rId4"/>
          <a:stretch>
            <a:fillRect/>
          </a:stretch>
        </p:blipFill>
        <p:spPr>
          <a:xfrm>
            <a:off x="8094285" y="1513249"/>
            <a:ext cx="2988849" cy="1762311"/>
          </a:xfrm>
          <a:prstGeom prst="rect">
            <a:avLst/>
          </a:prstGeom>
        </p:spPr>
      </p:pic>
      <p:pic>
        <p:nvPicPr>
          <p:cNvPr id="11" name="Picture 10">
            <a:extLst>
              <a:ext uri="{FF2B5EF4-FFF2-40B4-BE49-F238E27FC236}">
                <a16:creationId xmlns:a16="http://schemas.microsoft.com/office/drawing/2014/main" id="{3CF6ADA9-F374-D704-F777-E241527E377D}"/>
              </a:ext>
            </a:extLst>
          </p:cNvPr>
          <p:cNvPicPr>
            <a:picLocks noChangeAspect="1"/>
          </p:cNvPicPr>
          <p:nvPr/>
        </p:nvPicPr>
        <p:blipFill>
          <a:blip r:embed="rId5"/>
          <a:stretch>
            <a:fillRect/>
          </a:stretch>
        </p:blipFill>
        <p:spPr>
          <a:xfrm>
            <a:off x="8094285" y="3275560"/>
            <a:ext cx="2988849" cy="2200473"/>
          </a:xfrm>
          <a:prstGeom prst="rect">
            <a:avLst/>
          </a:prstGeom>
        </p:spPr>
      </p:pic>
      <p:pic>
        <p:nvPicPr>
          <p:cNvPr id="12" name="Picture 11">
            <a:extLst>
              <a:ext uri="{FF2B5EF4-FFF2-40B4-BE49-F238E27FC236}">
                <a16:creationId xmlns:a16="http://schemas.microsoft.com/office/drawing/2014/main" id="{2B4E7551-7CD4-8D53-2175-4E1E23E79F32}"/>
              </a:ext>
            </a:extLst>
          </p:cNvPr>
          <p:cNvPicPr>
            <a:picLocks noChangeAspect="1"/>
          </p:cNvPicPr>
          <p:nvPr/>
        </p:nvPicPr>
        <p:blipFill>
          <a:blip r:embed="rId6"/>
          <a:stretch>
            <a:fillRect/>
          </a:stretch>
        </p:blipFill>
        <p:spPr>
          <a:xfrm>
            <a:off x="4831393" y="1513248"/>
            <a:ext cx="3262891" cy="2141272"/>
          </a:xfrm>
          <a:prstGeom prst="rect">
            <a:avLst/>
          </a:prstGeom>
        </p:spPr>
      </p:pic>
      <p:pic>
        <p:nvPicPr>
          <p:cNvPr id="3" name="Picture 2" descr="A book cover with a group of coins&#10;&#10;Description automatically generated">
            <a:extLst>
              <a:ext uri="{FF2B5EF4-FFF2-40B4-BE49-F238E27FC236}">
                <a16:creationId xmlns:a16="http://schemas.microsoft.com/office/drawing/2014/main" id="{DD4D87B1-F9EC-10C1-4D77-FAB8C9F86572}"/>
              </a:ext>
            </a:extLst>
          </p:cNvPr>
          <p:cNvPicPr>
            <a:picLocks noChangeAspect="1"/>
          </p:cNvPicPr>
          <p:nvPr/>
        </p:nvPicPr>
        <p:blipFill>
          <a:blip r:embed="rId7"/>
          <a:stretch>
            <a:fillRect/>
          </a:stretch>
        </p:blipFill>
        <p:spPr>
          <a:xfrm>
            <a:off x="586273" y="1524037"/>
            <a:ext cx="3438768" cy="5316336"/>
          </a:xfrm>
          <a:prstGeom prst="rect">
            <a:avLst/>
          </a:prstGeom>
        </p:spPr>
      </p:pic>
      <p:sp>
        <p:nvSpPr>
          <p:cNvPr id="6" name="Content Placeholder 4">
            <a:extLst>
              <a:ext uri="{FF2B5EF4-FFF2-40B4-BE49-F238E27FC236}">
                <a16:creationId xmlns:a16="http://schemas.microsoft.com/office/drawing/2014/main" id="{8302A882-E76A-AFBA-D945-154B1C7FF147}"/>
              </a:ext>
            </a:extLst>
          </p:cNvPr>
          <p:cNvSpPr txBox="1">
            <a:spLocks/>
          </p:cNvSpPr>
          <p:nvPr/>
        </p:nvSpPr>
        <p:spPr>
          <a:xfrm>
            <a:off x="4267916" y="5498237"/>
            <a:ext cx="8081245" cy="1010951"/>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None/>
            </a:pPr>
            <a:r>
              <a:rPr lang="en-US" sz="4267" dirty="0">
                <a:solidFill>
                  <a:prstClr val="black"/>
                </a:solidFill>
                <a:highlight>
                  <a:srgbClr val="FFFF00"/>
                </a:highlight>
                <a:latin typeface="Calibri"/>
              </a:rPr>
              <a:t>Crafting a Monetary Solution</a:t>
            </a:r>
            <a:endParaRPr lang="en-US" sz="4267" b="1" i="1" dirty="0">
              <a:solidFill>
                <a:prstClr val="black"/>
              </a:solidFill>
              <a:highlight>
                <a:srgbClr val="FFFF00"/>
              </a:highlight>
              <a:latin typeface="Calibri"/>
            </a:endParaRPr>
          </a:p>
        </p:txBody>
      </p:sp>
      <p:sp>
        <p:nvSpPr>
          <p:cNvPr id="4" name="TextBox 3">
            <a:extLst>
              <a:ext uri="{FF2B5EF4-FFF2-40B4-BE49-F238E27FC236}">
                <a16:creationId xmlns:a16="http://schemas.microsoft.com/office/drawing/2014/main" id="{67B7CE4C-1F19-4E54-EBB8-9FC6DF37F3E1}"/>
              </a:ext>
            </a:extLst>
          </p:cNvPr>
          <p:cNvSpPr txBox="1"/>
          <p:nvPr/>
        </p:nvSpPr>
        <p:spPr>
          <a:xfrm>
            <a:off x="5290567" y="6160374"/>
            <a:ext cx="6035944" cy="666786"/>
          </a:xfrm>
          <a:prstGeom prst="rect">
            <a:avLst/>
          </a:prstGeom>
          <a:noFill/>
        </p:spPr>
        <p:txBody>
          <a:bodyPr wrap="square">
            <a:spAutoFit/>
          </a:bodyPr>
          <a:lstStyle/>
          <a:p>
            <a:pPr defTabSz="609585"/>
            <a:r>
              <a:rPr lang="en-US" sz="3733" dirty="0">
                <a:solidFill>
                  <a:prstClr val="black"/>
                </a:solidFill>
                <a:latin typeface="Calibri"/>
                <a:hlinkClick r:id="rId8"/>
              </a:rPr>
              <a:t>www.PirateMoneyBook.com</a:t>
            </a:r>
            <a:r>
              <a:rPr lang="en-US" sz="3733" dirty="0">
                <a:solidFill>
                  <a:prstClr val="black"/>
                </a:solidFill>
                <a:latin typeface="Calibri"/>
              </a:rPr>
              <a:t> </a:t>
            </a:r>
          </a:p>
        </p:txBody>
      </p:sp>
      <p:sp>
        <p:nvSpPr>
          <p:cNvPr id="13" name="Rectangle 4">
            <a:extLst>
              <a:ext uri="{FF2B5EF4-FFF2-40B4-BE49-F238E27FC236}">
                <a16:creationId xmlns:a16="http://schemas.microsoft.com/office/drawing/2014/main" id="{43CD9A67-AFB5-58D3-0749-68ED1E9314B0}"/>
              </a:ext>
            </a:extLst>
          </p:cNvPr>
          <p:cNvSpPr>
            <a:spLocks noGrp="1" noChangeArrowheads="1"/>
          </p:cNvSpPr>
          <p:nvPr>
            <p:ph type="title"/>
          </p:nvPr>
        </p:nvSpPr>
        <p:spPr>
          <a:xfrm>
            <a:off x="3202983" y="320981"/>
            <a:ext cx="8931356" cy="1143000"/>
          </a:xfrm>
        </p:spPr>
        <p:txBody>
          <a:bodyPr>
            <a:normAutofit/>
          </a:bodyPr>
          <a:lstStyle/>
          <a:p>
            <a:pPr>
              <a:defRPr/>
            </a:pPr>
            <a:r>
              <a:rPr lang="en-US" dirty="0">
                <a:solidFill>
                  <a:srgbClr val="FFFFFF"/>
                </a:solidFill>
              </a:rPr>
              <a:t>New Book Out</a:t>
            </a:r>
          </a:p>
        </p:txBody>
      </p:sp>
    </p:spTree>
    <p:extLst>
      <p:ext uri="{BB962C8B-B14F-4D97-AF65-F5344CB8AC3E}">
        <p14:creationId xmlns:p14="http://schemas.microsoft.com/office/powerpoint/2010/main" val="572653166"/>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6959894-DF94-E941-BA03-F08696ADC76D}"/>
              </a:ext>
            </a:extLst>
          </p:cNvPr>
          <p:cNvSpPr>
            <a:spLocks noGrp="1"/>
          </p:cNvSpPr>
          <p:nvPr>
            <p:ph idx="1"/>
          </p:nvPr>
        </p:nvSpPr>
        <p:spPr>
          <a:xfrm>
            <a:off x="409997" y="1562309"/>
            <a:ext cx="11782004" cy="5021055"/>
          </a:xfrm>
        </p:spPr>
        <p:txBody>
          <a:bodyPr>
            <a:noAutofit/>
          </a:bodyPr>
          <a:lstStyle/>
          <a:p>
            <a:pPr marL="685783" indent="-685783">
              <a:buFont typeface="+mj-lt"/>
              <a:buAutoNum type="arabicPeriod"/>
            </a:pPr>
            <a:r>
              <a:rPr lang="en-US" sz="3733" dirty="0">
                <a:highlight>
                  <a:srgbClr val="FFFF00"/>
                </a:highlight>
              </a:rPr>
              <a:t>Prepare Church to win </a:t>
            </a:r>
            <a:r>
              <a:rPr lang="en-US" sz="3733" i="1" dirty="0">
                <a:highlight>
                  <a:srgbClr val="FFFF00"/>
                </a:highlight>
              </a:rPr>
              <a:t>the Economic War of the Heart </a:t>
            </a:r>
            <a:r>
              <a:rPr lang="en-US" sz="3733" dirty="0">
                <a:highlight>
                  <a:srgbClr val="FFFF00"/>
                </a:highlight>
              </a:rPr>
              <a:t>(Luke 16:11).</a:t>
            </a:r>
          </a:p>
          <a:p>
            <a:pPr marL="685783" indent="-685783">
              <a:buFont typeface="+mj-lt"/>
              <a:buAutoNum type="arabicPeriod"/>
            </a:pPr>
            <a:r>
              <a:rPr lang="en-US" sz="3733" dirty="0">
                <a:highlight>
                  <a:srgbClr val="FFFF00"/>
                </a:highlight>
              </a:rPr>
              <a:t>Identify financial advisors who will step up. Recognize them and send them to the NSIC Institute.</a:t>
            </a:r>
          </a:p>
          <a:p>
            <a:pPr marL="685783" indent="-685783">
              <a:buFont typeface="+mj-lt"/>
              <a:buAutoNum type="arabicPeriod"/>
            </a:pPr>
            <a:r>
              <a:rPr lang="en-US" sz="3733" dirty="0">
                <a:highlight>
                  <a:srgbClr val="FFFF00"/>
                </a:highlight>
              </a:rPr>
              <a:t>Encourage believers to weaponize their money.</a:t>
            </a:r>
          </a:p>
          <a:p>
            <a:pPr marL="685783" indent="-685783">
              <a:buFont typeface="+mj-lt"/>
              <a:buAutoNum type="arabicPeriod"/>
            </a:pPr>
            <a:r>
              <a:rPr lang="en-US" sz="3733" dirty="0">
                <a:highlight>
                  <a:srgbClr val="FFFF00"/>
                </a:highlight>
              </a:rPr>
              <a:t>Watch </a:t>
            </a:r>
            <a:r>
              <a:rPr lang="en-US" sz="3733" i="1" dirty="0">
                <a:highlight>
                  <a:srgbClr val="FFFF00"/>
                </a:highlight>
              </a:rPr>
              <a:t>Economic War Room</a:t>
            </a:r>
            <a:r>
              <a:rPr lang="en-US" sz="3733" dirty="0">
                <a:highlight>
                  <a:srgbClr val="FFFF00"/>
                </a:highlight>
              </a:rPr>
              <a:t>. Use Patriot Mobile. TUVU.</a:t>
            </a:r>
          </a:p>
          <a:p>
            <a:pPr marL="685783" indent="-685783">
              <a:buFont typeface="+mj-lt"/>
              <a:buAutoNum type="arabicPeriod"/>
            </a:pPr>
            <a:r>
              <a:rPr lang="en-US" sz="3733" dirty="0">
                <a:highlight>
                  <a:srgbClr val="FFFF00"/>
                </a:highlight>
              </a:rPr>
              <a:t>Read </a:t>
            </a:r>
            <a:r>
              <a:rPr lang="en-US" sz="3733" i="1" dirty="0">
                <a:highlight>
                  <a:srgbClr val="FFFF00"/>
                </a:highlight>
              </a:rPr>
              <a:t>Pirate Money</a:t>
            </a:r>
            <a:r>
              <a:rPr lang="en-US" sz="3733" dirty="0">
                <a:highlight>
                  <a:srgbClr val="FFFF00"/>
                </a:highlight>
              </a:rPr>
              <a:t>.</a:t>
            </a:r>
          </a:p>
        </p:txBody>
      </p:sp>
      <p:sp>
        <p:nvSpPr>
          <p:cNvPr id="8" name="Title 1">
            <a:extLst>
              <a:ext uri="{FF2B5EF4-FFF2-40B4-BE49-F238E27FC236}">
                <a16:creationId xmlns:a16="http://schemas.microsoft.com/office/drawing/2014/main" id="{1D159282-F0E2-C44A-8B54-4520C81CDCCC}"/>
              </a:ext>
            </a:extLst>
          </p:cNvPr>
          <p:cNvSpPr>
            <a:spLocks noGrp="1"/>
          </p:cNvSpPr>
          <p:nvPr>
            <p:ph type="title"/>
          </p:nvPr>
        </p:nvSpPr>
        <p:spPr>
          <a:xfrm>
            <a:off x="3218688" y="274637"/>
            <a:ext cx="8973312" cy="1285939"/>
          </a:xfrm>
        </p:spPr>
        <p:txBody>
          <a:bodyPr>
            <a:noAutofit/>
          </a:bodyPr>
          <a:lstStyle/>
          <a:p>
            <a:r>
              <a:rPr lang="en-US" sz="4267" dirty="0">
                <a:solidFill>
                  <a:schemeClr val="bg1"/>
                </a:solidFill>
              </a:rPr>
              <a:t>Action Steps</a:t>
            </a:r>
          </a:p>
        </p:txBody>
      </p:sp>
    </p:spTree>
    <p:extLst>
      <p:ext uri="{BB962C8B-B14F-4D97-AF65-F5344CB8AC3E}">
        <p14:creationId xmlns:p14="http://schemas.microsoft.com/office/powerpoint/2010/main" val="1067314159"/>
      </p:ext>
    </p:extLst>
  </p:cSld>
  <p:clrMapOvr>
    <a:masterClrMapping/>
  </p:clrMapOvr>
  <p:transition spd="slow">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748D58C-5CBB-BCE7-FD79-1D6BF197099A}"/>
              </a:ext>
            </a:extLst>
          </p:cNvPr>
          <p:cNvPicPr>
            <a:picLocks noChangeAspect="1"/>
          </p:cNvPicPr>
          <p:nvPr/>
        </p:nvPicPr>
        <p:blipFill>
          <a:blip r:embed="rId3"/>
          <a:stretch>
            <a:fillRect/>
          </a:stretch>
        </p:blipFill>
        <p:spPr>
          <a:xfrm>
            <a:off x="4831393" y="3620351"/>
            <a:ext cx="3262891" cy="1762311"/>
          </a:xfrm>
          <a:prstGeom prst="rect">
            <a:avLst/>
          </a:prstGeom>
        </p:spPr>
      </p:pic>
      <p:pic>
        <p:nvPicPr>
          <p:cNvPr id="10" name="Picture 9">
            <a:extLst>
              <a:ext uri="{FF2B5EF4-FFF2-40B4-BE49-F238E27FC236}">
                <a16:creationId xmlns:a16="http://schemas.microsoft.com/office/drawing/2014/main" id="{B6B10602-06A3-5377-9FA7-DFE7FC53DE0E}"/>
              </a:ext>
            </a:extLst>
          </p:cNvPr>
          <p:cNvPicPr>
            <a:picLocks noChangeAspect="1"/>
          </p:cNvPicPr>
          <p:nvPr/>
        </p:nvPicPr>
        <p:blipFill>
          <a:blip r:embed="rId4"/>
          <a:stretch>
            <a:fillRect/>
          </a:stretch>
        </p:blipFill>
        <p:spPr>
          <a:xfrm>
            <a:off x="8094285" y="1513249"/>
            <a:ext cx="2988849" cy="1762311"/>
          </a:xfrm>
          <a:prstGeom prst="rect">
            <a:avLst/>
          </a:prstGeom>
        </p:spPr>
      </p:pic>
      <p:pic>
        <p:nvPicPr>
          <p:cNvPr id="11" name="Picture 10">
            <a:extLst>
              <a:ext uri="{FF2B5EF4-FFF2-40B4-BE49-F238E27FC236}">
                <a16:creationId xmlns:a16="http://schemas.microsoft.com/office/drawing/2014/main" id="{3CF6ADA9-F374-D704-F777-E241527E377D}"/>
              </a:ext>
            </a:extLst>
          </p:cNvPr>
          <p:cNvPicPr>
            <a:picLocks noChangeAspect="1"/>
          </p:cNvPicPr>
          <p:nvPr/>
        </p:nvPicPr>
        <p:blipFill>
          <a:blip r:embed="rId5"/>
          <a:stretch>
            <a:fillRect/>
          </a:stretch>
        </p:blipFill>
        <p:spPr>
          <a:xfrm>
            <a:off x="8094285" y="3275560"/>
            <a:ext cx="2988849" cy="2200473"/>
          </a:xfrm>
          <a:prstGeom prst="rect">
            <a:avLst/>
          </a:prstGeom>
        </p:spPr>
      </p:pic>
      <p:pic>
        <p:nvPicPr>
          <p:cNvPr id="12" name="Picture 11">
            <a:extLst>
              <a:ext uri="{FF2B5EF4-FFF2-40B4-BE49-F238E27FC236}">
                <a16:creationId xmlns:a16="http://schemas.microsoft.com/office/drawing/2014/main" id="{2B4E7551-7CD4-8D53-2175-4E1E23E79F32}"/>
              </a:ext>
            </a:extLst>
          </p:cNvPr>
          <p:cNvPicPr>
            <a:picLocks noChangeAspect="1"/>
          </p:cNvPicPr>
          <p:nvPr/>
        </p:nvPicPr>
        <p:blipFill>
          <a:blip r:embed="rId6"/>
          <a:stretch>
            <a:fillRect/>
          </a:stretch>
        </p:blipFill>
        <p:spPr>
          <a:xfrm>
            <a:off x="4831393" y="1513248"/>
            <a:ext cx="3262891" cy="2141272"/>
          </a:xfrm>
          <a:prstGeom prst="rect">
            <a:avLst/>
          </a:prstGeom>
        </p:spPr>
      </p:pic>
      <p:pic>
        <p:nvPicPr>
          <p:cNvPr id="3" name="Picture 2" descr="A book cover with a group of coins&#10;&#10;Description automatically generated">
            <a:extLst>
              <a:ext uri="{FF2B5EF4-FFF2-40B4-BE49-F238E27FC236}">
                <a16:creationId xmlns:a16="http://schemas.microsoft.com/office/drawing/2014/main" id="{DD4D87B1-F9EC-10C1-4D77-FAB8C9F86572}"/>
              </a:ext>
            </a:extLst>
          </p:cNvPr>
          <p:cNvPicPr>
            <a:picLocks noChangeAspect="1"/>
          </p:cNvPicPr>
          <p:nvPr/>
        </p:nvPicPr>
        <p:blipFill>
          <a:blip r:embed="rId7"/>
          <a:stretch>
            <a:fillRect/>
          </a:stretch>
        </p:blipFill>
        <p:spPr>
          <a:xfrm>
            <a:off x="586273" y="1524037"/>
            <a:ext cx="3438768" cy="5316336"/>
          </a:xfrm>
          <a:prstGeom prst="rect">
            <a:avLst/>
          </a:prstGeom>
        </p:spPr>
      </p:pic>
      <p:sp>
        <p:nvSpPr>
          <p:cNvPr id="6" name="Content Placeholder 4">
            <a:extLst>
              <a:ext uri="{FF2B5EF4-FFF2-40B4-BE49-F238E27FC236}">
                <a16:creationId xmlns:a16="http://schemas.microsoft.com/office/drawing/2014/main" id="{8302A882-E76A-AFBA-D945-154B1C7FF147}"/>
              </a:ext>
            </a:extLst>
          </p:cNvPr>
          <p:cNvSpPr txBox="1">
            <a:spLocks/>
          </p:cNvSpPr>
          <p:nvPr/>
        </p:nvSpPr>
        <p:spPr>
          <a:xfrm>
            <a:off x="4267916" y="5498237"/>
            <a:ext cx="8081245" cy="1010951"/>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None/>
            </a:pPr>
            <a:r>
              <a:rPr lang="en-US" sz="4267" dirty="0">
                <a:solidFill>
                  <a:prstClr val="black"/>
                </a:solidFill>
                <a:highlight>
                  <a:srgbClr val="FFFF00"/>
                </a:highlight>
                <a:latin typeface="Calibri"/>
              </a:rPr>
              <a:t>Crafting a Monetary Solution</a:t>
            </a:r>
            <a:endParaRPr lang="en-US" sz="4267" b="1" i="1" dirty="0">
              <a:solidFill>
                <a:prstClr val="black"/>
              </a:solidFill>
              <a:highlight>
                <a:srgbClr val="FFFF00"/>
              </a:highlight>
              <a:latin typeface="Calibri"/>
            </a:endParaRPr>
          </a:p>
        </p:txBody>
      </p:sp>
      <p:sp>
        <p:nvSpPr>
          <p:cNvPr id="4" name="TextBox 3">
            <a:extLst>
              <a:ext uri="{FF2B5EF4-FFF2-40B4-BE49-F238E27FC236}">
                <a16:creationId xmlns:a16="http://schemas.microsoft.com/office/drawing/2014/main" id="{67B7CE4C-1F19-4E54-EBB8-9FC6DF37F3E1}"/>
              </a:ext>
            </a:extLst>
          </p:cNvPr>
          <p:cNvSpPr txBox="1"/>
          <p:nvPr/>
        </p:nvSpPr>
        <p:spPr>
          <a:xfrm>
            <a:off x="5290567" y="6160374"/>
            <a:ext cx="6035944" cy="666786"/>
          </a:xfrm>
          <a:prstGeom prst="rect">
            <a:avLst/>
          </a:prstGeom>
          <a:noFill/>
        </p:spPr>
        <p:txBody>
          <a:bodyPr wrap="square">
            <a:spAutoFit/>
          </a:bodyPr>
          <a:lstStyle/>
          <a:p>
            <a:pPr defTabSz="609585"/>
            <a:r>
              <a:rPr lang="en-US" sz="3733" dirty="0">
                <a:solidFill>
                  <a:prstClr val="black"/>
                </a:solidFill>
                <a:latin typeface="Calibri"/>
                <a:hlinkClick r:id="rId8"/>
              </a:rPr>
              <a:t>www.PirateMoneyBook.com</a:t>
            </a:r>
            <a:r>
              <a:rPr lang="en-US" sz="3733" dirty="0">
                <a:solidFill>
                  <a:prstClr val="black"/>
                </a:solidFill>
                <a:latin typeface="Calibri"/>
              </a:rPr>
              <a:t> </a:t>
            </a:r>
          </a:p>
        </p:txBody>
      </p:sp>
      <p:sp>
        <p:nvSpPr>
          <p:cNvPr id="13" name="Rectangle 4">
            <a:extLst>
              <a:ext uri="{FF2B5EF4-FFF2-40B4-BE49-F238E27FC236}">
                <a16:creationId xmlns:a16="http://schemas.microsoft.com/office/drawing/2014/main" id="{43CD9A67-AFB5-58D3-0749-68ED1E9314B0}"/>
              </a:ext>
            </a:extLst>
          </p:cNvPr>
          <p:cNvSpPr>
            <a:spLocks noGrp="1" noChangeArrowheads="1"/>
          </p:cNvSpPr>
          <p:nvPr>
            <p:ph type="title"/>
          </p:nvPr>
        </p:nvSpPr>
        <p:spPr>
          <a:xfrm>
            <a:off x="3202983" y="320981"/>
            <a:ext cx="8931356" cy="1143000"/>
          </a:xfrm>
        </p:spPr>
        <p:txBody>
          <a:bodyPr>
            <a:normAutofit/>
          </a:bodyPr>
          <a:lstStyle/>
          <a:p>
            <a:pPr>
              <a:defRPr/>
            </a:pPr>
            <a:r>
              <a:rPr lang="en-US" dirty="0">
                <a:solidFill>
                  <a:srgbClr val="FFFFFF"/>
                </a:solidFill>
              </a:rPr>
              <a:t>Read and Share</a:t>
            </a:r>
          </a:p>
        </p:txBody>
      </p:sp>
    </p:spTree>
    <p:extLst>
      <p:ext uri="{BB962C8B-B14F-4D97-AF65-F5344CB8AC3E}">
        <p14:creationId xmlns:p14="http://schemas.microsoft.com/office/powerpoint/2010/main" val="1470113710"/>
      </p:ext>
    </p:extLst>
  </p:cSld>
  <p:clrMapOvr>
    <a:masterClrMapping/>
  </p:clrMapOvr>
  <p:transition spd="slow">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e the source image">
            <a:extLst>
              <a:ext uri="{FF2B5EF4-FFF2-40B4-BE49-F238E27FC236}">
                <a16:creationId xmlns:a16="http://schemas.microsoft.com/office/drawing/2014/main" id="{C4C56FB1-62B9-8ED4-2FCC-C21AE8760C9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505432" y="1627345"/>
            <a:ext cx="4686569" cy="2634568"/>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46959894-DF94-E941-BA03-F08696ADC76D}"/>
              </a:ext>
            </a:extLst>
          </p:cNvPr>
          <p:cNvSpPr>
            <a:spLocks noGrp="1"/>
          </p:cNvSpPr>
          <p:nvPr>
            <p:ph idx="1"/>
          </p:nvPr>
        </p:nvSpPr>
        <p:spPr>
          <a:xfrm>
            <a:off x="649185" y="1627346"/>
            <a:ext cx="11373481" cy="5021055"/>
          </a:xfrm>
        </p:spPr>
        <p:txBody>
          <a:bodyPr>
            <a:noAutofit/>
          </a:bodyPr>
          <a:lstStyle/>
          <a:p>
            <a:r>
              <a:rPr lang="en-US" dirty="0"/>
              <a:t>Impossible? Miracle of Dunkirk.</a:t>
            </a:r>
          </a:p>
          <a:p>
            <a:r>
              <a:rPr lang="en-US" dirty="0"/>
              <a:t>Over 300,000 men trapped.</a:t>
            </a:r>
          </a:p>
          <a:p>
            <a:r>
              <a:rPr lang="en-US" dirty="0"/>
              <a:t>King George VI called for</a:t>
            </a:r>
            <a:br>
              <a:rPr lang="en-US" dirty="0"/>
            </a:br>
            <a:r>
              <a:rPr lang="en-US" dirty="0"/>
              <a:t>Empire-wide prayer.</a:t>
            </a:r>
          </a:p>
          <a:p>
            <a:r>
              <a:rPr lang="en-US" dirty="0"/>
              <a:t>Miracle rescue (tanks stopped, fog over Flanders, glassy-smooth English Channel)</a:t>
            </a:r>
          </a:p>
          <a:p>
            <a:r>
              <a:rPr lang="en-US" dirty="0"/>
              <a:t>Prayer, then work, then Thanksgiving!</a:t>
            </a:r>
          </a:p>
        </p:txBody>
      </p:sp>
      <p:sp>
        <p:nvSpPr>
          <p:cNvPr id="8" name="Title 1">
            <a:extLst>
              <a:ext uri="{FF2B5EF4-FFF2-40B4-BE49-F238E27FC236}">
                <a16:creationId xmlns:a16="http://schemas.microsoft.com/office/drawing/2014/main" id="{1D159282-F0E2-C44A-8B54-4520C81CDCCC}"/>
              </a:ext>
            </a:extLst>
          </p:cNvPr>
          <p:cNvSpPr>
            <a:spLocks noGrp="1"/>
          </p:cNvSpPr>
          <p:nvPr>
            <p:ph type="title"/>
          </p:nvPr>
        </p:nvSpPr>
        <p:spPr>
          <a:xfrm>
            <a:off x="3218688" y="274637"/>
            <a:ext cx="8973312" cy="1285939"/>
          </a:xfrm>
        </p:spPr>
        <p:txBody>
          <a:bodyPr>
            <a:noAutofit/>
          </a:bodyPr>
          <a:lstStyle/>
          <a:p>
            <a:r>
              <a:rPr lang="en-US" sz="4267" dirty="0">
                <a:solidFill>
                  <a:schemeClr val="bg1"/>
                </a:solidFill>
              </a:rPr>
              <a:t>You Are the Little Ships</a:t>
            </a:r>
          </a:p>
        </p:txBody>
      </p:sp>
    </p:spTree>
    <p:extLst>
      <p:ext uri="{BB962C8B-B14F-4D97-AF65-F5344CB8AC3E}">
        <p14:creationId xmlns:p14="http://schemas.microsoft.com/office/powerpoint/2010/main" val="58812797"/>
      </p:ext>
    </p:extLst>
  </p:cSld>
  <p:clrMapOvr>
    <a:masterClrMapping/>
  </p:clrMapOvr>
  <p:transition spd="slow">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5B4A8-4051-035E-C253-94DD791DE7FC}"/>
              </a:ext>
            </a:extLst>
          </p:cNvPr>
          <p:cNvSpPr>
            <a:spLocks noGrp="1"/>
          </p:cNvSpPr>
          <p:nvPr>
            <p:ph type="title"/>
          </p:nvPr>
        </p:nvSpPr>
        <p:spPr/>
        <p:txBody>
          <a:bodyPr/>
          <a:lstStyle/>
          <a:p>
            <a:endParaRPr lang="en-US"/>
          </a:p>
        </p:txBody>
      </p:sp>
      <p:pic>
        <p:nvPicPr>
          <p:cNvPr id="5" name="Content Placeholder 4" descr="A picture containing tree, outdoor, plant, garden&#10;&#10;Description automatically generated">
            <a:extLst>
              <a:ext uri="{FF2B5EF4-FFF2-40B4-BE49-F238E27FC236}">
                <a16:creationId xmlns:a16="http://schemas.microsoft.com/office/drawing/2014/main" id="{759D537D-155A-238C-CA96-03FF61AF477E}"/>
              </a:ext>
            </a:extLst>
          </p:cNvPr>
          <p:cNvPicPr>
            <a:picLocks noGrp="1" noChangeAspect="1"/>
          </p:cNvPicPr>
          <p:nvPr>
            <p:ph idx="1"/>
          </p:nvPr>
        </p:nvPicPr>
        <p:blipFill>
          <a:blip r:embed="rId2" r:link="rId3"/>
          <a:stretch>
            <a:fillRect/>
          </a:stretch>
        </p:blipFill>
        <p:spPr>
          <a:xfrm>
            <a:off x="0" y="10789"/>
            <a:ext cx="12192000" cy="6858000"/>
          </a:xfrm>
        </p:spPr>
      </p:pic>
      <p:pic>
        <p:nvPicPr>
          <p:cNvPr id="3" name="Content Placeholder 4" descr="A picture containing tree, outdoor, plant, garden&#10;&#10;Description automatically generated">
            <a:extLst>
              <a:ext uri="{FF2B5EF4-FFF2-40B4-BE49-F238E27FC236}">
                <a16:creationId xmlns:a16="http://schemas.microsoft.com/office/drawing/2014/main" id="{7095BD1B-58E6-EC49-4456-FB662E39B036}"/>
              </a:ext>
            </a:extLst>
          </p:cNvPr>
          <p:cNvPicPr>
            <a:picLocks noChangeAspect="1"/>
          </p:cNvPicPr>
          <p:nvPr/>
        </p:nvPicPr>
        <p:blipFill>
          <a:blip r:embed="rId2" r:link="rId3"/>
          <a:stretch>
            <a:fillRect/>
          </a:stretch>
        </p:blipFill>
        <p:spPr>
          <a:xfrm>
            <a:off x="0" y="0"/>
            <a:ext cx="12192000" cy="6858000"/>
          </a:xfrm>
          <a:prstGeom prst="rect">
            <a:avLst/>
          </a:prstGeom>
        </p:spPr>
      </p:pic>
    </p:spTree>
    <p:extLst>
      <p:ext uri="{BB962C8B-B14F-4D97-AF65-F5344CB8AC3E}">
        <p14:creationId xmlns:p14="http://schemas.microsoft.com/office/powerpoint/2010/main" val="12638273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conomic-War-Room-Deck-TitlePPT.jpg" descr="/Users/russelllake/Desktop/NSIC 2016 Items/War Room Show/War Room Show Deck/PowerPoint Background 16x9/Economic-War-Room-Deck-TitlePPT.jpg"/>
          <p:cNvPicPr>
            <a:picLocks noChangeAspect="1"/>
          </p:cNvPicPr>
          <p:nvPr/>
        </p:nvPicPr>
        <p:blipFill>
          <a:blip r:embed="rId3" r:link="rId4" cstate="print">
            <a:extLst>
              <a:ext uri="{28A0092B-C50C-407E-A947-70E740481C1C}">
                <a14:useLocalDpi xmlns:a14="http://schemas.microsoft.com/office/drawing/2010/main"/>
              </a:ext>
            </a:extLst>
          </a:blip>
          <a:stretch>
            <a:fillRect/>
          </a:stretch>
        </p:blipFill>
        <p:spPr>
          <a:xfrm>
            <a:off x="5414" y="0"/>
            <a:ext cx="12181172" cy="6858000"/>
          </a:xfrm>
          <a:prstGeom prst="rect">
            <a:avLst/>
          </a:prstGeom>
        </p:spPr>
      </p:pic>
    </p:spTree>
    <p:extLst>
      <p:ext uri="{BB962C8B-B14F-4D97-AF65-F5344CB8AC3E}">
        <p14:creationId xmlns:p14="http://schemas.microsoft.com/office/powerpoint/2010/main" val="2257744069"/>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B7F90-73C6-CA40-B172-7B14C01DFCF3}"/>
              </a:ext>
            </a:extLst>
          </p:cNvPr>
          <p:cNvSpPr>
            <a:spLocks noGrp="1"/>
          </p:cNvSpPr>
          <p:nvPr>
            <p:ph type="title"/>
          </p:nvPr>
        </p:nvSpPr>
        <p:spPr>
          <a:xfrm>
            <a:off x="3190429" y="274639"/>
            <a:ext cx="8910416" cy="1143000"/>
          </a:xfrm>
        </p:spPr>
        <p:txBody>
          <a:bodyPr/>
          <a:lstStyle/>
          <a:p>
            <a:r>
              <a:rPr lang="en-US" dirty="0">
                <a:solidFill>
                  <a:schemeClr val="bg1"/>
                </a:solidFill>
              </a:rPr>
              <a:t>The 3 Economic Wars</a:t>
            </a:r>
          </a:p>
        </p:txBody>
      </p:sp>
      <p:pic>
        <p:nvPicPr>
          <p:cNvPr id="13" name="Content Placeholder 12" descr="Shape&#10;&#10;Description automatically generated">
            <a:extLst>
              <a:ext uri="{FF2B5EF4-FFF2-40B4-BE49-F238E27FC236}">
                <a16:creationId xmlns:a16="http://schemas.microsoft.com/office/drawing/2014/main" id="{18D97C17-06AB-0D46-9652-171897958C26}"/>
              </a:ext>
            </a:extLst>
          </p:cNvPr>
          <p:cNvPicPr>
            <a:picLocks noGrp="1" noChangeAspect="1"/>
          </p:cNvPicPr>
          <p:nvPr>
            <p:ph idx="1"/>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4965430" y="2723261"/>
            <a:ext cx="2798341" cy="2546492"/>
          </a:xfrm>
        </p:spPr>
      </p:pic>
      <p:pic>
        <p:nvPicPr>
          <p:cNvPr id="16" name="Picture 15" descr="Background pattern&#10;&#10;Description automatically generated">
            <a:extLst>
              <a:ext uri="{FF2B5EF4-FFF2-40B4-BE49-F238E27FC236}">
                <a16:creationId xmlns:a16="http://schemas.microsoft.com/office/drawing/2014/main" id="{135825DB-777A-C640-9DFC-6AF645F87790}"/>
              </a:ext>
            </a:extLst>
          </p:cNvPr>
          <p:cNvPicPr>
            <a:picLocks noChangeAspect="1"/>
          </p:cNvPicPr>
          <p:nvPr/>
        </p:nvPicPr>
        <p:blipFill>
          <a:blip r:embed="rId4" cstate="print">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661125" y="3076425"/>
            <a:ext cx="3777816" cy="1989256"/>
          </a:xfrm>
          <a:prstGeom prst="rect">
            <a:avLst/>
          </a:prstGeom>
        </p:spPr>
      </p:pic>
      <p:pic>
        <p:nvPicPr>
          <p:cNvPr id="19" name="Picture 18" descr="Background pattern&#10;&#10;Description automatically generated">
            <a:extLst>
              <a:ext uri="{FF2B5EF4-FFF2-40B4-BE49-F238E27FC236}">
                <a16:creationId xmlns:a16="http://schemas.microsoft.com/office/drawing/2014/main" id="{595FAD65-AA9B-F84A-9D3F-720A899291C8}"/>
              </a:ext>
            </a:extLst>
          </p:cNvPr>
          <p:cNvPicPr>
            <a:picLocks noChangeAspect="1"/>
          </p:cNvPicPr>
          <p:nvPr/>
        </p:nvPicPr>
        <p:blipFill>
          <a:blip r:embed="rId6" cstate="print">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a:off x="8527625" y="3076426"/>
            <a:ext cx="3140232" cy="2069908"/>
          </a:xfrm>
          <a:prstGeom prst="rect">
            <a:avLst/>
          </a:prstGeom>
        </p:spPr>
      </p:pic>
      <p:sp>
        <p:nvSpPr>
          <p:cNvPr id="3" name="TextBox 2">
            <a:extLst>
              <a:ext uri="{FF2B5EF4-FFF2-40B4-BE49-F238E27FC236}">
                <a16:creationId xmlns:a16="http://schemas.microsoft.com/office/drawing/2014/main" id="{F22B8A71-2896-1D4D-8792-660842F2217D}"/>
              </a:ext>
            </a:extLst>
          </p:cNvPr>
          <p:cNvSpPr txBox="1"/>
          <p:nvPr/>
        </p:nvSpPr>
        <p:spPr>
          <a:xfrm>
            <a:off x="4870782" y="5378067"/>
            <a:ext cx="2975623" cy="1241237"/>
          </a:xfrm>
          <a:prstGeom prst="rect">
            <a:avLst/>
          </a:prstGeom>
          <a:noFill/>
        </p:spPr>
        <p:txBody>
          <a:bodyPr wrap="none" rtlCol="0">
            <a:spAutoFit/>
          </a:bodyPr>
          <a:lstStyle/>
          <a:p>
            <a:pPr defTabSz="609585"/>
            <a:r>
              <a:rPr lang="en-US" sz="3733" dirty="0">
                <a:solidFill>
                  <a:prstClr val="black"/>
                </a:solidFill>
                <a:latin typeface="Calibri"/>
              </a:rPr>
              <a:t>Economic War</a:t>
            </a:r>
          </a:p>
          <a:p>
            <a:pPr defTabSz="609585"/>
            <a:r>
              <a:rPr lang="en-US" sz="3733" dirty="0">
                <a:solidFill>
                  <a:prstClr val="black"/>
                </a:solidFill>
                <a:latin typeface="Calibri"/>
              </a:rPr>
              <a:t>Of the Heart</a:t>
            </a:r>
          </a:p>
        </p:txBody>
      </p:sp>
      <p:sp>
        <p:nvSpPr>
          <p:cNvPr id="5" name="TextBox 4">
            <a:extLst>
              <a:ext uri="{FF2B5EF4-FFF2-40B4-BE49-F238E27FC236}">
                <a16:creationId xmlns:a16="http://schemas.microsoft.com/office/drawing/2014/main" id="{9426C9D6-8BFC-BB47-A8EE-0F2F732EA398}"/>
              </a:ext>
            </a:extLst>
          </p:cNvPr>
          <p:cNvSpPr txBox="1"/>
          <p:nvPr/>
        </p:nvSpPr>
        <p:spPr>
          <a:xfrm>
            <a:off x="885973" y="5583253"/>
            <a:ext cx="3341941" cy="830997"/>
          </a:xfrm>
          <a:prstGeom prst="rect">
            <a:avLst/>
          </a:prstGeom>
          <a:noFill/>
        </p:spPr>
        <p:txBody>
          <a:bodyPr wrap="none" rtlCol="0">
            <a:spAutoFit/>
          </a:bodyPr>
          <a:lstStyle/>
          <a:p>
            <a:pPr defTabSz="609585"/>
            <a:r>
              <a:rPr lang="en-US" sz="2400" dirty="0">
                <a:solidFill>
                  <a:prstClr val="black"/>
                </a:solidFill>
                <a:latin typeface="Calibri"/>
              </a:rPr>
              <a:t>Domestic War in America</a:t>
            </a:r>
          </a:p>
          <a:p>
            <a:pPr defTabSz="609585"/>
            <a:r>
              <a:rPr lang="en-US" sz="2400" dirty="0">
                <a:solidFill>
                  <a:prstClr val="black"/>
                </a:solidFill>
                <a:latin typeface="Calibri"/>
              </a:rPr>
              <a:t>ESG</a:t>
            </a:r>
          </a:p>
        </p:txBody>
      </p:sp>
      <p:sp>
        <p:nvSpPr>
          <p:cNvPr id="7" name="TextBox 6">
            <a:extLst>
              <a:ext uri="{FF2B5EF4-FFF2-40B4-BE49-F238E27FC236}">
                <a16:creationId xmlns:a16="http://schemas.microsoft.com/office/drawing/2014/main" id="{D42A97D5-2840-1848-BC3C-8DE6412AF331}"/>
              </a:ext>
            </a:extLst>
          </p:cNvPr>
          <p:cNvSpPr txBox="1"/>
          <p:nvPr/>
        </p:nvSpPr>
        <p:spPr>
          <a:xfrm>
            <a:off x="8673021" y="5583253"/>
            <a:ext cx="2926763" cy="830997"/>
          </a:xfrm>
          <a:prstGeom prst="rect">
            <a:avLst/>
          </a:prstGeom>
          <a:noFill/>
        </p:spPr>
        <p:txBody>
          <a:bodyPr wrap="none" rtlCol="0">
            <a:spAutoFit/>
          </a:bodyPr>
          <a:lstStyle/>
          <a:p>
            <a:pPr defTabSz="609585"/>
            <a:r>
              <a:rPr lang="en-US" sz="2400" dirty="0">
                <a:solidFill>
                  <a:prstClr val="black"/>
                </a:solidFill>
                <a:latin typeface="Calibri"/>
              </a:rPr>
              <a:t>The Foreign Economic</a:t>
            </a:r>
          </a:p>
          <a:p>
            <a:pPr defTabSz="609585"/>
            <a:r>
              <a:rPr lang="en-US" sz="2400" dirty="0">
                <a:solidFill>
                  <a:prstClr val="black"/>
                </a:solidFill>
                <a:latin typeface="Calibri"/>
              </a:rPr>
              <a:t>War in China</a:t>
            </a:r>
          </a:p>
        </p:txBody>
      </p:sp>
      <p:sp>
        <p:nvSpPr>
          <p:cNvPr id="8" name="TextBox 7">
            <a:extLst>
              <a:ext uri="{FF2B5EF4-FFF2-40B4-BE49-F238E27FC236}">
                <a16:creationId xmlns:a16="http://schemas.microsoft.com/office/drawing/2014/main" id="{B8D114B2-3282-6144-ACC2-EFBD165CEEF8}"/>
              </a:ext>
            </a:extLst>
          </p:cNvPr>
          <p:cNvSpPr txBox="1"/>
          <p:nvPr/>
        </p:nvSpPr>
        <p:spPr>
          <a:xfrm>
            <a:off x="885972" y="1797124"/>
            <a:ext cx="8014886" cy="461665"/>
          </a:xfrm>
          <a:prstGeom prst="rect">
            <a:avLst/>
          </a:prstGeom>
          <a:noFill/>
        </p:spPr>
        <p:txBody>
          <a:bodyPr wrap="none" rtlCol="0">
            <a:spAutoFit/>
          </a:bodyPr>
          <a:lstStyle/>
          <a:p>
            <a:pPr defTabSz="609585"/>
            <a:r>
              <a:rPr lang="en-US" sz="2400" dirty="0">
                <a:solidFill>
                  <a:prstClr val="black"/>
                </a:solidFill>
                <a:latin typeface="Calibri"/>
              </a:rPr>
              <a:t>Can’t win the other two wars without getting that one straight.</a:t>
            </a:r>
          </a:p>
        </p:txBody>
      </p:sp>
    </p:spTree>
    <p:extLst>
      <p:ext uri="{BB962C8B-B14F-4D97-AF65-F5344CB8AC3E}">
        <p14:creationId xmlns:p14="http://schemas.microsoft.com/office/powerpoint/2010/main" val="2367723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6959894-DF94-E941-BA03-F08696ADC76D}"/>
              </a:ext>
            </a:extLst>
          </p:cNvPr>
          <p:cNvSpPr>
            <a:spLocks noGrp="1"/>
          </p:cNvSpPr>
          <p:nvPr>
            <p:ph idx="1"/>
          </p:nvPr>
        </p:nvSpPr>
        <p:spPr>
          <a:xfrm>
            <a:off x="585851" y="1751387"/>
            <a:ext cx="11436816" cy="5021055"/>
          </a:xfrm>
        </p:spPr>
        <p:txBody>
          <a:bodyPr>
            <a:noAutofit/>
          </a:bodyPr>
          <a:lstStyle/>
          <a:p>
            <a:pPr marL="0" indent="0">
              <a:buNone/>
            </a:pPr>
            <a:r>
              <a:rPr lang="en-US" dirty="0">
                <a:highlight>
                  <a:srgbClr val="FFFF00"/>
                </a:highlight>
              </a:rPr>
              <a:t>Domestic Economic War (aka the Great Reset)</a:t>
            </a:r>
          </a:p>
          <a:p>
            <a:pPr lvl="1"/>
            <a:r>
              <a:rPr lang="en-US" dirty="0"/>
              <a:t>ESG Investing and DEI</a:t>
            </a:r>
          </a:p>
          <a:p>
            <a:pPr lvl="1"/>
            <a:r>
              <a:rPr lang="en-US" dirty="0" err="1"/>
              <a:t>Debanking</a:t>
            </a:r>
            <a:r>
              <a:rPr lang="en-US" dirty="0"/>
              <a:t>, </a:t>
            </a:r>
            <a:r>
              <a:rPr lang="en-US" dirty="0" err="1"/>
              <a:t>Deplatforming</a:t>
            </a:r>
            <a:r>
              <a:rPr lang="en-US" dirty="0"/>
              <a:t>, Silencing Citizens</a:t>
            </a:r>
          </a:p>
          <a:p>
            <a:pPr marL="1752556" lvl="3" indent="0">
              <a:buNone/>
            </a:pPr>
            <a:r>
              <a:rPr lang="en-US" dirty="0"/>
              <a:t>“If you supported Trump and the Canadian truckers, you lose your bank account”—Trudeau Finance Minister</a:t>
            </a:r>
          </a:p>
          <a:p>
            <a:pPr lvl="1"/>
            <a:r>
              <a:rPr lang="en-US" dirty="0"/>
              <a:t>Coming soon: CBDC</a:t>
            </a:r>
            <a:br>
              <a:rPr lang="en-US" dirty="0"/>
            </a:br>
            <a:r>
              <a:rPr lang="en-US" dirty="0"/>
              <a:t>[aka “total control”</a:t>
            </a:r>
            <a:br>
              <a:rPr lang="en-US" dirty="0"/>
            </a:br>
            <a:r>
              <a:rPr lang="en-US" dirty="0"/>
              <a:t>like mark of the Beast]</a:t>
            </a:r>
          </a:p>
        </p:txBody>
      </p:sp>
      <p:sp>
        <p:nvSpPr>
          <p:cNvPr id="8" name="Title 1">
            <a:extLst>
              <a:ext uri="{FF2B5EF4-FFF2-40B4-BE49-F238E27FC236}">
                <a16:creationId xmlns:a16="http://schemas.microsoft.com/office/drawing/2014/main" id="{1D159282-F0E2-C44A-8B54-4520C81CDCCC}"/>
              </a:ext>
            </a:extLst>
          </p:cNvPr>
          <p:cNvSpPr>
            <a:spLocks noGrp="1"/>
          </p:cNvSpPr>
          <p:nvPr>
            <p:ph type="title"/>
          </p:nvPr>
        </p:nvSpPr>
        <p:spPr>
          <a:xfrm>
            <a:off x="3218688" y="274637"/>
            <a:ext cx="8973312" cy="1285939"/>
          </a:xfrm>
        </p:spPr>
        <p:txBody>
          <a:bodyPr>
            <a:noAutofit/>
          </a:bodyPr>
          <a:lstStyle/>
          <a:p>
            <a:r>
              <a:rPr lang="en-US" sz="4267" dirty="0">
                <a:solidFill>
                  <a:schemeClr val="bg1"/>
                </a:solidFill>
              </a:rPr>
              <a:t>The Economic Wars Today</a:t>
            </a:r>
          </a:p>
        </p:txBody>
      </p:sp>
      <p:pic>
        <p:nvPicPr>
          <p:cNvPr id="2" name="Picture 1" descr="A picture containing text, person, outdoor&#10;&#10;Description automatically generated">
            <a:extLst>
              <a:ext uri="{FF2B5EF4-FFF2-40B4-BE49-F238E27FC236}">
                <a16:creationId xmlns:a16="http://schemas.microsoft.com/office/drawing/2014/main" id="{E9C35A91-02A6-DDE1-962E-07A8FBE0108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23611" y="4679042"/>
            <a:ext cx="3499056" cy="2010375"/>
          </a:xfrm>
          <a:prstGeom prst="rect">
            <a:avLst/>
          </a:prstGeom>
        </p:spPr>
      </p:pic>
    </p:spTree>
    <p:extLst>
      <p:ext uri="{BB962C8B-B14F-4D97-AF65-F5344CB8AC3E}">
        <p14:creationId xmlns:p14="http://schemas.microsoft.com/office/powerpoint/2010/main" val="841154063"/>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6959894-DF94-E941-BA03-F08696ADC76D}"/>
              </a:ext>
            </a:extLst>
          </p:cNvPr>
          <p:cNvSpPr>
            <a:spLocks noGrp="1"/>
          </p:cNvSpPr>
          <p:nvPr>
            <p:ph idx="1"/>
          </p:nvPr>
        </p:nvSpPr>
        <p:spPr>
          <a:xfrm>
            <a:off x="1251568" y="1751387"/>
            <a:ext cx="10771099" cy="5021055"/>
          </a:xfrm>
        </p:spPr>
        <p:txBody>
          <a:bodyPr>
            <a:noAutofit/>
          </a:bodyPr>
          <a:lstStyle/>
          <a:p>
            <a:pPr marL="0" indent="0">
              <a:buNone/>
            </a:pPr>
            <a:r>
              <a:rPr lang="en-US" dirty="0">
                <a:highlight>
                  <a:srgbClr val="FFFF00"/>
                </a:highlight>
              </a:rPr>
              <a:t>Domestic Economic War (aka the Great Reset)</a:t>
            </a:r>
          </a:p>
          <a:p>
            <a:pPr lvl="1"/>
            <a:r>
              <a:rPr lang="en-US" dirty="0"/>
              <a:t>ESG Investing</a:t>
            </a:r>
          </a:p>
          <a:p>
            <a:pPr lvl="2"/>
            <a:r>
              <a:rPr lang="en-US" dirty="0"/>
              <a:t>Environmental, aka Green New Deal</a:t>
            </a:r>
          </a:p>
          <a:p>
            <a:pPr lvl="2"/>
            <a:r>
              <a:rPr lang="en-US" dirty="0"/>
              <a:t>Social (Justice)</a:t>
            </a:r>
          </a:p>
          <a:p>
            <a:pPr lvl="2"/>
            <a:r>
              <a:rPr lang="en-US" dirty="0"/>
              <a:t>Governance, aka DIE</a:t>
            </a:r>
            <a:br>
              <a:rPr lang="en-US" dirty="0"/>
            </a:br>
            <a:r>
              <a:rPr lang="en-US" dirty="0"/>
              <a:t>(some say DEI) which is a racial</a:t>
            </a:r>
            <a:br>
              <a:rPr lang="en-US" dirty="0"/>
            </a:br>
            <a:r>
              <a:rPr lang="en-US" dirty="0"/>
              <a:t>and gender (as they define)</a:t>
            </a:r>
            <a:br>
              <a:rPr lang="en-US" dirty="0"/>
            </a:br>
            <a:r>
              <a:rPr lang="en-US" dirty="0"/>
              <a:t>quota agenda for corporate boards</a:t>
            </a:r>
          </a:p>
        </p:txBody>
      </p:sp>
      <p:sp>
        <p:nvSpPr>
          <p:cNvPr id="8" name="Title 1">
            <a:extLst>
              <a:ext uri="{FF2B5EF4-FFF2-40B4-BE49-F238E27FC236}">
                <a16:creationId xmlns:a16="http://schemas.microsoft.com/office/drawing/2014/main" id="{1D159282-F0E2-C44A-8B54-4520C81CDCCC}"/>
              </a:ext>
            </a:extLst>
          </p:cNvPr>
          <p:cNvSpPr>
            <a:spLocks noGrp="1"/>
          </p:cNvSpPr>
          <p:nvPr>
            <p:ph type="title"/>
          </p:nvPr>
        </p:nvSpPr>
        <p:spPr>
          <a:xfrm>
            <a:off x="3218688" y="274637"/>
            <a:ext cx="8973312" cy="1285939"/>
          </a:xfrm>
        </p:spPr>
        <p:txBody>
          <a:bodyPr>
            <a:noAutofit/>
          </a:bodyPr>
          <a:lstStyle/>
          <a:p>
            <a:r>
              <a:rPr lang="en-US" sz="4267" dirty="0">
                <a:solidFill>
                  <a:schemeClr val="bg1"/>
                </a:solidFill>
              </a:rPr>
              <a:t>The Economic Wars Today</a:t>
            </a:r>
          </a:p>
        </p:txBody>
      </p:sp>
    </p:spTree>
    <p:extLst>
      <p:ext uri="{BB962C8B-B14F-4D97-AF65-F5344CB8AC3E}">
        <p14:creationId xmlns:p14="http://schemas.microsoft.com/office/powerpoint/2010/main" val="3584832871"/>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114</TotalTime>
  <Words>2586</Words>
  <Application>Microsoft Office PowerPoint</Application>
  <PresentationFormat>Widescreen</PresentationFormat>
  <Paragraphs>319</Paragraphs>
  <Slides>64</Slides>
  <Notes>46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64</vt:i4>
      </vt:variant>
    </vt:vector>
  </HeadingPairs>
  <TitlesOfParts>
    <vt:vector size="74" baseType="lpstr">
      <vt:lpstr>Aptos</vt:lpstr>
      <vt:lpstr>Aptos Display</vt:lpstr>
      <vt:lpstr>Arial</vt:lpstr>
      <vt:lpstr>Calibri</vt:lpstr>
      <vt:lpstr>Chronicle SSm</vt:lpstr>
      <vt:lpstr>Georgia</vt:lpstr>
      <vt:lpstr>Helvetica</vt:lpstr>
      <vt:lpstr>Roboto</vt:lpstr>
      <vt:lpstr>Office Theme</vt:lpstr>
      <vt:lpstr>5_Office Theme</vt:lpstr>
      <vt:lpstr>PowerPoint Presentation</vt:lpstr>
      <vt:lpstr>PowerPoint Presentation</vt:lpstr>
      <vt:lpstr>Defeating the Great Reset by Winning The Economic War of the Heart</vt:lpstr>
      <vt:lpstr>The Bible Says It Twice</vt:lpstr>
      <vt:lpstr>My Background</vt:lpstr>
      <vt:lpstr>New Book Out</vt:lpstr>
      <vt:lpstr>The 3 Economic Wars</vt:lpstr>
      <vt:lpstr>The Economic Wars Today</vt:lpstr>
      <vt:lpstr>The Economic Wars Today</vt:lpstr>
      <vt:lpstr>The Economic Wars Today</vt:lpstr>
      <vt:lpstr>The Economic Wars Today</vt:lpstr>
      <vt:lpstr>The Economic Wars Today</vt:lpstr>
      <vt:lpstr>The Economic Wars Today</vt:lpstr>
      <vt:lpstr>The Economic Wars Today</vt:lpstr>
      <vt:lpstr>The Economic Wars Today</vt:lpstr>
      <vt:lpstr>The Economic Wars Today</vt:lpstr>
      <vt:lpstr>The Economic Wars Today</vt:lpstr>
      <vt:lpstr>Money as a Weapon</vt:lpstr>
      <vt:lpstr>The Economic Wars Today</vt:lpstr>
      <vt:lpstr>The Future of Money?</vt:lpstr>
      <vt:lpstr>The Foreign Economic War</vt:lpstr>
      <vt:lpstr>The Economic Wars Today</vt:lpstr>
      <vt:lpstr>The Economic Wars Today</vt:lpstr>
      <vt:lpstr>The Economic Wars Today</vt:lpstr>
      <vt:lpstr>The Economic Wars Today</vt:lpstr>
      <vt:lpstr>The Economic Wars Today</vt:lpstr>
      <vt:lpstr>Debt Up $2.2 trillion since June</vt:lpstr>
      <vt:lpstr>Everyone Agrees on Unsustainable</vt:lpstr>
      <vt:lpstr>$100 trillion in additional debt</vt:lpstr>
      <vt:lpstr>$100 trillion in additional debt</vt:lpstr>
      <vt:lpstr>We May Be Facing Disaster</vt:lpstr>
      <vt:lpstr>Can We Avoid Disaster?</vt:lpstr>
      <vt:lpstr>FIVE UNDENIABLE TRUTHS</vt:lpstr>
      <vt:lpstr>The Economic Wars Today</vt:lpstr>
      <vt:lpstr>Modern Pirate Money</vt:lpstr>
      <vt:lpstr>Founders HATED Paper Money</vt:lpstr>
      <vt:lpstr>History of American Money</vt:lpstr>
      <vt:lpstr>History of American Money</vt:lpstr>
      <vt:lpstr>History of American Money</vt:lpstr>
      <vt:lpstr>History of American Money</vt:lpstr>
      <vt:lpstr>History of American Money</vt:lpstr>
      <vt:lpstr>What Money Should Be</vt:lpstr>
      <vt:lpstr>What Money Should Be</vt:lpstr>
      <vt:lpstr>What Money Should Be</vt:lpstr>
      <vt:lpstr>Modern Pirate Money</vt:lpstr>
      <vt:lpstr>Just Add Technology…</vt:lpstr>
      <vt:lpstr>Six Key Issues</vt:lpstr>
      <vt:lpstr>The Economic War of the Heart</vt:lpstr>
      <vt:lpstr>Getting Money Right Is Essential</vt:lpstr>
      <vt:lpstr>Getting Money Right Is Essential</vt:lpstr>
      <vt:lpstr>Getting Money Right Is Essential</vt:lpstr>
      <vt:lpstr>Getting Money Right Is Essential</vt:lpstr>
      <vt:lpstr>Stop Being Fearful!</vt:lpstr>
      <vt:lpstr>Getting Money Right Is Essential</vt:lpstr>
      <vt:lpstr>Use God’s Money!</vt:lpstr>
      <vt:lpstr>Three Economic Wars Underway</vt:lpstr>
      <vt:lpstr>Our Battle Plan</vt:lpstr>
      <vt:lpstr>Our Battle Plan</vt:lpstr>
      <vt:lpstr>Our Battle Plan</vt:lpstr>
      <vt:lpstr>Action Steps</vt:lpstr>
      <vt:lpstr>Read and Share</vt:lpstr>
      <vt:lpstr>You Are the Little Ships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Blair</dc:creator>
  <cp:lastModifiedBy>Val Tharp</cp:lastModifiedBy>
  <cp:revision>8</cp:revision>
  <dcterms:created xsi:type="dcterms:W3CDTF">2024-02-20T19:10:01Z</dcterms:created>
  <dcterms:modified xsi:type="dcterms:W3CDTF">2024-02-29T13:22:04Z</dcterms:modified>
</cp:coreProperties>
</file>